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ppt/slideLayouts/slideLayout19.xml" ContentType="application/vnd.openxmlformats-officedocument.presentationml.slideLayout+xml"/>
  <Default Extension="rels" ContentType="application/vnd.openxmlformats-package.relationships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A7"/>
    <a:srgbClr val="1FAC1E"/>
    <a:srgbClr val="E11B13"/>
    <a:srgbClr val="1C12E1"/>
    <a:srgbClr val="E0AF12"/>
    <a:srgbClr val="FF45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440" y="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viewProps" Target="viewProps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E0698678-F2A8-784A-9518-7384B461D4FE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FE22F3-721D-A041-8EBC-6CA2501B0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0">
              <a:schemeClr val="bg1"/>
            </a:gs>
            <a:gs pos="100000">
              <a:srgbClr val="000000"/>
            </a:gs>
            <a:gs pos="50000">
              <a:srgbClr val="FF0000"/>
            </a:gs>
            <a:gs pos="75000">
              <a:srgbClr val="2732E5"/>
            </a:gs>
            <a:gs pos="87000">
              <a:srgbClr val="EEEDE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FFF7-EC82-D341-9A61-2B520B565110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4E31-D0AA-254A-BA08-786A52C95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hyperlink" Target="http://profyasser.files.wordpress.com/2009/11/dead2.jpg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mnsu.edu/emuseum/prehistory/egypt/history/periods/oldkingdom.html" TargetMode="External"/><Relationship Id="rId3" Type="http://schemas.openxmlformats.org/officeDocument/2006/relationships/hyperlink" Target="http://www.mnsu.edu/emuseum/prehistory/egypt/religion/spirit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hyperlink" Target="http://www.encyclopedia.com/topic/Hammurabi.aspx" TargetMode="External"/><Relationship Id="rId5" Type="http://schemas.openxmlformats.org/officeDocument/2006/relationships/hyperlink" Target="http://trackstar.4teachers.org/trackstar/ts/viewTrackMembersFrames.do?org.apache.struts.taglib.html.TOKEN=3b6fe3607e41b1912ed471e5277b6bd7&amp;number=235274&amp;password" TargetMode="External"/><Relationship Id="rId7" Type="http://schemas.openxmlformats.org/officeDocument/2006/relationships/hyperlink" Target="http://upload.wikimedia.org/wikipedia/commons/2/2a/CodeOfHammurabi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brary.thinkquest.org/CR0210200/ancient_egypt/hieroglyphs.htm" TargetMode="External"/><Relationship Id="rId3" Type="http://schemas.openxmlformats.org/officeDocument/2006/relationships/hyperlink" Target="http://www.touregypt.net/featurestories/law.htmh" TargetMode="External"/><Relationship Id="rId6" Type="http://schemas.openxmlformats.org/officeDocument/2006/relationships/hyperlink" Target="http://www.historyofscience.com/G2I/timeline/index.php?era=-800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697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Ancient Egypt—</a:t>
            </a:r>
            <a:br>
              <a:rPr lang="en-US" dirty="0" smtClean="0"/>
            </a:br>
            <a:r>
              <a:rPr lang="en-US" dirty="0" smtClean="0"/>
              <a:t>The Hammurabi Code &amp;</a:t>
            </a:r>
            <a:br>
              <a:rPr lang="en-US" dirty="0" smtClean="0"/>
            </a:br>
            <a:r>
              <a:rPr lang="en-US" dirty="0" smtClean="0"/>
              <a:t>the Afterlife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961965"/>
            <a:ext cx="680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Created By Yvens &amp; Ronald</a:t>
            </a:r>
          </a:p>
          <a:p>
            <a:pPr algn="ctr"/>
            <a:r>
              <a:rPr lang="en-US" dirty="0" smtClean="0"/>
              <a:t>Students in Ms. Basloe’s 5</a:t>
            </a:r>
            <a:r>
              <a:rPr lang="en-US" baseline="30000" dirty="0" smtClean="0"/>
              <a:t>th</a:t>
            </a:r>
            <a:r>
              <a:rPr lang="en-US" dirty="0" smtClean="0"/>
              <a:t> grade class</a:t>
            </a:r>
          </a:p>
          <a:p>
            <a:endParaRPr lang="en-US" dirty="0"/>
          </a:p>
        </p:txBody>
      </p:sp>
      <p:pic>
        <p:nvPicPr>
          <p:cNvPr id="8" name="Picture 7" descr="Photo 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0" y="2151965"/>
            <a:ext cx="5080000" cy="38100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0800000">
            <a:off x="3962400" y="5029200"/>
            <a:ext cx="914400" cy="762000"/>
          </a:xfrm>
          <a:prstGeom prst="straightConnector1">
            <a:avLst/>
          </a:prstGeom>
          <a:ln w="28575" cap="flat" cmpd="sng" algn="ctr">
            <a:solidFill>
              <a:srgbClr val="0000A7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257800" y="5029201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ba, ka &amp; akh</a:t>
            </a:r>
            <a:endParaRPr lang="en-US" dirty="0"/>
          </a:p>
        </p:txBody>
      </p:sp>
      <p:pic>
        <p:nvPicPr>
          <p:cNvPr id="5" name="Picture 4" descr="image of the akh:ka: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417638"/>
            <a:ext cx="3962400" cy="480364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2819400" y="1143000"/>
            <a:ext cx="990600" cy="609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810003" y="1371601"/>
            <a:ext cx="990596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5637611" y="1448196"/>
            <a:ext cx="61039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Old Kingdom</a:t>
            </a:r>
          </a:p>
          <a:p>
            <a:pPr lvl="1"/>
            <a:r>
              <a:rPr lang="en-US" u="sng" dirty="0" smtClean="0">
                <a:hlinkClick r:id="rId2"/>
              </a:rPr>
              <a:t>http://www.mnsu.edu/emuseum/prehistory/egypt/history/periods/oldkingdom.html</a:t>
            </a:r>
            <a:endParaRPr lang="en-US" dirty="0" smtClean="0"/>
          </a:p>
          <a:p>
            <a:r>
              <a:rPr lang="en-US" dirty="0" smtClean="0"/>
              <a:t>Ancient Egyptian Idea of the Soul</a:t>
            </a:r>
          </a:p>
          <a:p>
            <a:pPr lvl="1"/>
            <a:r>
              <a:rPr lang="en-US" u="sng" dirty="0" smtClean="0">
                <a:hlinkClick r:id="rId3"/>
              </a:rPr>
              <a:t>http://www.mnsu.edu/emuseum/prehistory/egypt/religion/spirits.htm</a:t>
            </a:r>
            <a:r>
              <a:rPr lang="en-US" dirty="0" smtClean="0"/>
              <a:t> </a:t>
            </a:r>
          </a:p>
          <a:p>
            <a:r>
              <a:rPr lang="en-US" dirty="0" smtClean="0"/>
              <a:t>Image of the Ka</a:t>
            </a:r>
          </a:p>
          <a:p>
            <a:pPr lvl="1"/>
            <a:r>
              <a:rPr lang="en-US" u="sng" dirty="0" smtClean="0">
                <a:hlinkClick r:id="rId4"/>
              </a:rPr>
              <a:t>http://profyasser.files.wordpress.com/2009/11/dead2.jpg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06902" y="2057400"/>
            <a:ext cx="3103098" cy="3448928"/>
          </a:xfrm>
        </p:spPr>
        <p:txBody>
          <a:bodyPr>
            <a:normAutofit/>
          </a:bodyPr>
          <a:lstStyle/>
          <a:p>
            <a:pPr marL="569214" indent="-514350">
              <a:buFont typeface="+mj-lt"/>
              <a:buAutoNum type="arabicPeriod"/>
            </a:pPr>
            <a:r>
              <a:rPr lang="en-US" sz="3200" dirty="0" smtClean="0"/>
              <a:t>Hammurabi wrote the code.</a:t>
            </a:r>
          </a:p>
          <a:p>
            <a:pPr marL="569214" indent="-514350">
              <a:buFont typeface="+mj-lt"/>
              <a:buAutoNum type="arabicPeriod"/>
            </a:pPr>
            <a:r>
              <a:rPr lang="en-US" sz="3200" dirty="0" smtClean="0"/>
              <a:t> Hammurabi was the king of Babylon.   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Wrote the Hammurabi Code?</a:t>
            </a:r>
            <a:endParaRPr lang="en-US" dirty="0"/>
          </a:p>
        </p:txBody>
      </p:sp>
      <p:pic>
        <p:nvPicPr>
          <p:cNvPr id="5" name="Picture 4" descr="hammurabi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1" y="1752600"/>
            <a:ext cx="4748549" cy="4611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5638800"/>
            <a:ext cx="8156448" cy="977486"/>
          </a:xfrm>
        </p:spPr>
        <p:txBody>
          <a:bodyPr>
            <a:noAutofit/>
          </a:bodyPr>
          <a:lstStyle/>
          <a:p>
            <a:r>
              <a:rPr lang="en-US" sz="2400" dirty="0" smtClean="0"/>
              <a:t>Hammurabi was a great king. His greatest achievement was the Hammurabi code. This code was a set of laws that the Ancient Egyptians lived by.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His Greatest Achievement  </a:t>
            </a:r>
            <a:endParaRPr lang="en-US" dirty="0"/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00200"/>
            <a:ext cx="32004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0" y="1600200"/>
            <a:ext cx="3529350" cy="5029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Hammurabi Code was carved on in stone.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02" y="1600200"/>
            <a:ext cx="4169898" cy="4495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876800" y="3276598"/>
            <a:ext cx="2514600" cy="571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4114800" cy="4114800"/>
          </a:xfrm>
        </p:spPr>
        <p:txBody>
          <a:bodyPr/>
          <a:lstStyle/>
          <a:p>
            <a:r>
              <a:rPr lang="en-US" dirty="0" smtClean="0"/>
              <a:t>There were laws which made everything fair. Also covered thing, business, family, relations, labor, and more.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Laws </a:t>
            </a: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421515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The Rosetta Stone and Hieroglyphics</a:t>
            </a:r>
          </a:p>
          <a:p>
            <a:pPr lvl="1"/>
            <a:r>
              <a:rPr lang="en-US" sz="1400" u="sng" dirty="0" smtClean="0">
                <a:hlinkClick r:id="rId2"/>
              </a:rPr>
              <a:t>http://library.thinkquest.org/CR0210200/ancient_egypt/hieroglyphs.htm</a:t>
            </a: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1400" dirty="0" smtClean="0"/>
              <a:t>Law and the Legal System in Ancient Egypt</a:t>
            </a:r>
          </a:p>
          <a:p>
            <a:pPr lvl="1"/>
            <a:r>
              <a:rPr lang="en-US" sz="1400" u="sng" dirty="0" smtClean="0">
                <a:hlinkClick r:id="rId3"/>
              </a:rPr>
              <a:t>http://www.touregypt.net/featurestories/law.htm</a:t>
            </a:r>
            <a:r>
              <a:rPr lang="en-US" sz="1400" dirty="0" smtClean="0">
                <a:hlinkClick r:id="rId3"/>
              </a:rPr>
              <a:t>h</a:t>
            </a: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Hammurabi</a:t>
            </a:r>
          </a:p>
          <a:p>
            <a:pPr lvl="1"/>
            <a:r>
              <a:rPr lang="en-US" sz="1400" u="sng" dirty="0" smtClean="0">
                <a:hlinkClick r:id="rId4"/>
              </a:rPr>
              <a:t>http://www.encyclopedia.com/topic/Hammurabi.aspx</a:t>
            </a: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Hammurabi</a:t>
            </a:r>
          </a:p>
          <a:p>
            <a:pPr lvl="1"/>
            <a:r>
              <a:rPr lang="en-US" sz="1400" u="sng" dirty="0" smtClean="0">
                <a:hlinkClick r:id="rId5"/>
              </a:rPr>
              <a:t>http://trackstar.4teachers.org/trackstar/ts/viewTrackMembersFrames.do?org.apache.struts.taglib.html.TOKEN=3b6fe3607e41b1912ed471e5277b6bd7&amp;number=235274&amp;password</a:t>
            </a:r>
            <a:r>
              <a:rPr lang="en-US" sz="1400" dirty="0" smtClean="0"/>
              <a:t>=   </a:t>
            </a:r>
          </a:p>
          <a:p>
            <a:pPr>
              <a:buNone/>
            </a:pPr>
            <a:r>
              <a:rPr lang="en-US" sz="1400" dirty="0" smtClean="0"/>
              <a:t>Picture of Hammurabi</a:t>
            </a:r>
          </a:p>
          <a:p>
            <a:pPr lvl="1"/>
            <a:r>
              <a:rPr lang="en-US" sz="1400" dirty="0" smtClean="0"/>
              <a:t> </a:t>
            </a:r>
            <a:r>
              <a:rPr lang="en-US" sz="1400" u="sng" dirty="0" smtClean="0">
                <a:hlinkClick r:id="rId6"/>
              </a:rPr>
              <a:t>http://www.historyofscience.com/G2I/timeline/index.php?era=-8000</a:t>
            </a: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Picture of the Code of Hammurabi</a:t>
            </a:r>
          </a:p>
          <a:p>
            <a:pPr lvl="1"/>
            <a:r>
              <a:rPr lang="en-US" sz="1400" u="sng" dirty="0" smtClean="0">
                <a:hlinkClick r:id="rId7"/>
              </a:rPr>
              <a:t>http://upload.wikimedia.org/wikipedia/commons/2/2a/CodeOfHammurabi.jpg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Egyptian Beliefs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The Egyptians believed that the soul had three parts-- </a:t>
            </a:r>
          </a:p>
          <a:p>
            <a:pPr lvl="1"/>
            <a:r>
              <a:rPr lang="en-US" dirty="0" smtClean="0"/>
              <a:t>The  ba, which was a human headed bird dissected into a person’s body, and it could take over the body when ever it wanted.</a:t>
            </a:r>
          </a:p>
          <a:p>
            <a:pPr lvl="1"/>
            <a:r>
              <a:rPr lang="en-US" dirty="0" smtClean="0"/>
              <a:t>Also, the ba could leave the tomb, but had to come back at a certain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ka was an animal that turned into a human.</a:t>
            </a:r>
          </a:p>
          <a:p>
            <a:pPr lvl="1"/>
            <a:r>
              <a:rPr lang="en-US" sz="2400" dirty="0" smtClean="0"/>
              <a:t> It was known as a “double person”</a:t>
            </a:r>
          </a:p>
          <a:p>
            <a:pPr lvl="1"/>
            <a:r>
              <a:rPr lang="en-US" sz="2400" dirty="0" smtClean="0"/>
              <a:t> It was usually represented as an human figure</a:t>
            </a:r>
          </a:p>
          <a:p>
            <a:r>
              <a:rPr lang="en-US" sz="2400" dirty="0" smtClean="0"/>
              <a:t>The ka also had physical emotions</a:t>
            </a:r>
          </a:p>
          <a:p>
            <a:r>
              <a:rPr lang="en-US" sz="2400" dirty="0" smtClean="0"/>
              <a:t>It could leave the tomb and did not have to return. </a:t>
            </a:r>
          </a:p>
          <a:p>
            <a:r>
              <a:rPr lang="en-US" sz="2400" dirty="0" smtClean="0"/>
              <a:t>The ka also depended on objects.</a:t>
            </a:r>
          </a:p>
          <a:p>
            <a:pPr lvl="1"/>
            <a:r>
              <a:rPr lang="en-US" sz="2400" dirty="0" smtClean="0"/>
              <a:t>For example, if an object was stolen from the tomb or a museum, the ka would haunt that person until he returned it.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akh represented diseases</a:t>
            </a:r>
          </a:p>
          <a:p>
            <a:pPr lvl="1"/>
            <a:r>
              <a:rPr lang="en-US" dirty="0" smtClean="0"/>
              <a:t>In other words, it means that if a person had a disease, the Egyptians believed that part of the soul was giving illness.</a:t>
            </a:r>
          </a:p>
          <a:p>
            <a:r>
              <a:rPr lang="en-US" dirty="0" smtClean="0"/>
              <a:t>Also, the akh made a journey to the underworld when a person died.</a:t>
            </a:r>
          </a:p>
          <a:p>
            <a:pPr lvl="1"/>
            <a:r>
              <a:rPr lang="en-US" dirty="0" smtClean="0"/>
              <a:t> If a person who died was good, a bird would take the soul of that person to the afterlife.</a:t>
            </a:r>
          </a:p>
          <a:p>
            <a:pPr lvl="1"/>
            <a:r>
              <a:rPr lang="en-US" dirty="0" smtClean="0"/>
              <a:t>If the person was bad, the bird would just leave the dead soul of the person.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8F3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161</TotalTime>
  <Words>590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Metro</vt:lpstr>
      <vt:lpstr>Office Theme</vt:lpstr>
      <vt:lpstr> Ancient Egypt— The Hammurabi Code &amp; the Afterlife</vt:lpstr>
      <vt:lpstr>Who Wrote the Hammurabi Code?</vt:lpstr>
      <vt:lpstr> His Greatest Achievement  </vt:lpstr>
      <vt:lpstr>Slide 4</vt:lpstr>
      <vt:lpstr>Types of Laws </vt:lpstr>
      <vt:lpstr>Online Resources</vt:lpstr>
      <vt:lpstr>Egyptian Beliefs </vt:lpstr>
      <vt:lpstr>More Beliefs</vt:lpstr>
      <vt:lpstr>Additional beliefs</vt:lpstr>
      <vt:lpstr>The ba, ka &amp; akh</vt:lpstr>
      <vt:lpstr>Online Resources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NYCDOE Schools</cp:lastModifiedBy>
  <cp:revision>30</cp:revision>
  <dcterms:created xsi:type="dcterms:W3CDTF">2010-05-17T14:21:46Z</dcterms:created>
  <dcterms:modified xsi:type="dcterms:W3CDTF">2010-05-17T14:23:13Z</dcterms:modified>
</cp:coreProperties>
</file>