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theme/theme3.xml" ContentType="application/vnd.openxmlformats-officedocument.theme+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media/audio1.bin" ContentType="audio/unknown"/>
  <Default Extension="gif" ContentType="image/gif"/>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23711" autoAdjust="0"/>
    <p:restoredTop sz="94660"/>
  </p:normalViewPr>
  <p:slideViewPr>
    <p:cSldViewPr snapToObjects="1">
      <p:cViewPr>
        <p:scale>
          <a:sx n="120" d="100"/>
          <a:sy n="120" d="100"/>
        </p:scale>
        <p:origin x="-896" y="-6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viewProps" Target="viewProps.xml"/><Relationship Id="rId25"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presProps" Target="presProps.xml"/><Relationship Id="rId4" Type="http://schemas.openxmlformats.org/officeDocument/2006/relationships/slide" Target="slides/slide3.xml"/><Relationship Id="rId26" Type="http://schemas.openxmlformats.org/officeDocument/2006/relationships/tableStyles" Target="tableStyle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notesMaster" Target="notesMasters/notesMaster1.xml"/><Relationship Id="rId22" Type="http://schemas.openxmlformats.org/officeDocument/2006/relationships/printerSettings" Target="printerSettings/printerSettings1.bin"/><Relationship Id="rId21" Type="http://schemas.openxmlformats.org/officeDocument/2006/relationships/handoutMaster" Target="handoutMasters/handout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826A82-8B91-8040-B5A4-F69363A0AD30}" type="datetimeFigureOut">
              <a:rPr lang="en-US" smtClean="0"/>
              <a:pPr/>
              <a:t>4/22/10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067B90-829E-AE4F-87DF-E7BE788B670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223245-4866-094F-ACBC-ED011A894B04}" type="datetimeFigureOut">
              <a:rPr lang="en-US" smtClean="0"/>
              <a:pPr/>
              <a:t>4/22/10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85B324-176A-E347-929F-8BD4B67F987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F98C58-1617-5649-9683-0A8C7783D677}" type="datetimeFigureOut">
              <a:rPr lang="en-US" smtClean="0"/>
              <a:pPr/>
              <a:t>4/22/10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B40AE-2ED2-DD49-919B-7A9A3A555C52}" type="slidenum">
              <a:rPr lang="en-US" smtClean="0"/>
              <a:pPr/>
              <a:t>‹#›</a:t>
            </a:fld>
            <a:endParaRPr lang="en-US"/>
          </a:p>
        </p:txBody>
      </p:sp>
    </p:spTree>
  </p:cSld>
  <p:clrMapOvr>
    <a:masterClrMapping/>
  </p:clrMapOvr>
  <p:transition advClick="0" advTm="15000">
    <p:push dir="u"/>
    <p:sndAc>
      <p:stSnd>
        <p:snd r:embed="rId1" name="Ring"/>
      </p:stSnd>
    </p:sndAc>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98C58-1617-5649-9683-0A8C7783D677}" type="datetimeFigureOut">
              <a:rPr lang="en-US" smtClean="0"/>
              <a:pPr/>
              <a:t>4/22/10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B40AE-2ED2-DD49-919B-7A9A3A555C52}" type="slidenum">
              <a:rPr lang="en-US" smtClean="0"/>
              <a:pPr/>
              <a:t>‹#›</a:t>
            </a:fld>
            <a:endParaRPr lang="en-US"/>
          </a:p>
        </p:txBody>
      </p:sp>
    </p:spTree>
  </p:cSld>
  <p:clrMapOvr>
    <a:masterClrMapping/>
  </p:clrMapOvr>
  <p:transition advClick="0" advTm="15000">
    <p:push dir="u"/>
    <p:sndAc>
      <p:stSnd>
        <p:snd r:embed="rId1" name="Ring"/>
      </p:stSnd>
    </p:sndAc>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98C58-1617-5649-9683-0A8C7783D677}" type="datetimeFigureOut">
              <a:rPr lang="en-US" smtClean="0"/>
              <a:pPr/>
              <a:t>4/22/10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B40AE-2ED2-DD49-919B-7A9A3A555C52}" type="slidenum">
              <a:rPr lang="en-US" smtClean="0"/>
              <a:pPr/>
              <a:t>‹#›</a:t>
            </a:fld>
            <a:endParaRPr lang="en-US"/>
          </a:p>
        </p:txBody>
      </p:sp>
    </p:spTree>
  </p:cSld>
  <p:clrMapOvr>
    <a:masterClrMapping/>
  </p:clrMapOvr>
  <p:transition advClick="0" advTm="15000">
    <p:push dir="u"/>
    <p:sndAc>
      <p:stSnd>
        <p:snd r:embed="rId1" name="Ring"/>
      </p:stSnd>
    </p:sndAc>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98C58-1617-5649-9683-0A8C7783D677}" type="datetimeFigureOut">
              <a:rPr lang="en-US" smtClean="0"/>
              <a:pPr/>
              <a:t>4/22/10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B40AE-2ED2-DD49-919B-7A9A3A555C52}" type="slidenum">
              <a:rPr lang="en-US" smtClean="0"/>
              <a:pPr/>
              <a:t>‹#›</a:t>
            </a:fld>
            <a:endParaRPr lang="en-US"/>
          </a:p>
        </p:txBody>
      </p:sp>
    </p:spTree>
  </p:cSld>
  <p:clrMapOvr>
    <a:masterClrMapping/>
  </p:clrMapOvr>
  <p:transition advClick="0" advTm="15000">
    <p:push dir="u"/>
    <p:sndAc>
      <p:stSnd>
        <p:snd r:embed="rId1" name="Ring"/>
      </p:stSnd>
    </p:sndAc>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F98C58-1617-5649-9683-0A8C7783D677}" type="datetimeFigureOut">
              <a:rPr lang="en-US" smtClean="0"/>
              <a:pPr/>
              <a:t>4/22/10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B40AE-2ED2-DD49-919B-7A9A3A555C52}" type="slidenum">
              <a:rPr lang="en-US" smtClean="0"/>
              <a:pPr/>
              <a:t>‹#›</a:t>
            </a:fld>
            <a:endParaRPr lang="en-US"/>
          </a:p>
        </p:txBody>
      </p:sp>
    </p:spTree>
  </p:cSld>
  <p:clrMapOvr>
    <a:masterClrMapping/>
  </p:clrMapOvr>
  <p:transition advClick="0" advTm="15000">
    <p:push dir="u"/>
    <p:sndAc>
      <p:stSnd>
        <p:snd r:embed="rId1" name="Ring"/>
      </p:stSnd>
    </p:sndAc>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F98C58-1617-5649-9683-0A8C7783D677}" type="datetimeFigureOut">
              <a:rPr lang="en-US" smtClean="0"/>
              <a:pPr/>
              <a:t>4/22/10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B40AE-2ED2-DD49-919B-7A9A3A555C52}" type="slidenum">
              <a:rPr lang="en-US" smtClean="0"/>
              <a:pPr/>
              <a:t>‹#›</a:t>
            </a:fld>
            <a:endParaRPr lang="en-US"/>
          </a:p>
        </p:txBody>
      </p:sp>
    </p:spTree>
  </p:cSld>
  <p:clrMapOvr>
    <a:masterClrMapping/>
  </p:clrMapOvr>
  <p:transition advClick="0" advTm="15000">
    <p:push dir="u"/>
    <p:sndAc>
      <p:stSnd>
        <p:snd r:embed="rId1" name="Ring"/>
      </p:stSnd>
    </p:sndAc>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F98C58-1617-5649-9683-0A8C7783D677}" type="datetimeFigureOut">
              <a:rPr lang="en-US" smtClean="0"/>
              <a:pPr/>
              <a:t>4/22/10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CB40AE-2ED2-DD49-919B-7A9A3A555C52}" type="slidenum">
              <a:rPr lang="en-US" smtClean="0"/>
              <a:pPr/>
              <a:t>‹#›</a:t>
            </a:fld>
            <a:endParaRPr lang="en-US"/>
          </a:p>
        </p:txBody>
      </p:sp>
    </p:spTree>
  </p:cSld>
  <p:clrMapOvr>
    <a:masterClrMapping/>
  </p:clrMapOvr>
  <p:transition advClick="0" advTm="15000">
    <p:push dir="u"/>
    <p:sndAc>
      <p:stSnd>
        <p:snd r:embed="rId1" name="Ring"/>
      </p:stSnd>
    </p:sndAc>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F98C58-1617-5649-9683-0A8C7783D677}" type="datetimeFigureOut">
              <a:rPr lang="en-US" smtClean="0"/>
              <a:pPr/>
              <a:t>4/22/10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CB40AE-2ED2-DD49-919B-7A9A3A555C52}" type="slidenum">
              <a:rPr lang="en-US" smtClean="0"/>
              <a:pPr/>
              <a:t>‹#›</a:t>
            </a:fld>
            <a:endParaRPr lang="en-US"/>
          </a:p>
        </p:txBody>
      </p:sp>
    </p:spTree>
  </p:cSld>
  <p:clrMapOvr>
    <a:masterClrMapping/>
  </p:clrMapOvr>
  <p:transition advClick="0" advTm="15000">
    <p:push dir="u"/>
    <p:sndAc>
      <p:stSnd>
        <p:snd r:embed="rId1" name="Ring"/>
      </p:stSnd>
    </p:sndAc>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98C58-1617-5649-9683-0A8C7783D677}" type="datetimeFigureOut">
              <a:rPr lang="en-US" smtClean="0"/>
              <a:pPr/>
              <a:t>4/22/10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CB40AE-2ED2-DD49-919B-7A9A3A555C52}" type="slidenum">
              <a:rPr lang="en-US" smtClean="0"/>
              <a:pPr/>
              <a:t>‹#›</a:t>
            </a:fld>
            <a:endParaRPr lang="en-US"/>
          </a:p>
        </p:txBody>
      </p:sp>
    </p:spTree>
  </p:cSld>
  <p:clrMapOvr>
    <a:masterClrMapping/>
  </p:clrMapOvr>
  <p:transition advClick="0" advTm="15000">
    <p:push dir="u"/>
    <p:sndAc>
      <p:stSnd>
        <p:snd r:embed="rId1" name="Ring"/>
      </p:stSnd>
    </p:sndAc>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98C58-1617-5649-9683-0A8C7783D677}" type="datetimeFigureOut">
              <a:rPr lang="en-US" smtClean="0"/>
              <a:pPr/>
              <a:t>4/22/10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B40AE-2ED2-DD49-919B-7A9A3A555C52}" type="slidenum">
              <a:rPr lang="en-US" smtClean="0"/>
              <a:pPr/>
              <a:t>‹#›</a:t>
            </a:fld>
            <a:endParaRPr lang="en-US"/>
          </a:p>
        </p:txBody>
      </p:sp>
    </p:spTree>
  </p:cSld>
  <p:clrMapOvr>
    <a:masterClrMapping/>
  </p:clrMapOvr>
  <p:transition advClick="0" advTm="15000">
    <p:push dir="u"/>
    <p:sndAc>
      <p:stSnd>
        <p:snd r:embed="rId1" name="Ring"/>
      </p:stSnd>
    </p:sndAc>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98C58-1617-5649-9683-0A8C7783D677}" type="datetimeFigureOut">
              <a:rPr lang="en-US" smtClean="0"/>
              <a:pPr/>
              <a:t>4/22/10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B40AE-2ED2-DD49-919B-7A9A3A555C52}" type="slidenum">
              <a:rPr lang="en-US" smtClean="0"/>
              <a:pPr/>
              <a:t>‹#›</a:t>
            </a:fld>
            <a:endParaRPr lang="en-US"/>
          </a:p>
        </p:txBody>
      </p:sp>
    </p:spTree>
  </p:cSld>
  <p:clrMapOvr>
    <a:masterClrMapping/>
  </p:clrMapOvr>
  <p:transition advClick="0" advTm="15000">
    <p:push dir="u"/>
    <p:sndAc>
      <p:stSnd>
        <p:snd r:embed="rId1" name="Ring"/>
      </p:stSnd>
    </p:sndAc>
  </p:transition>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audio" Target="../media/audio1.bin"/><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98C58-1617-5649-9683-0A8C7783D677}" type="datetimeFigureOut">
              <a:rPr lang="en-US" smtClean="0"/>
              <a:pPr/>
              <a:t>4/22/10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B40AE-2ED2-DD49-919B-7A9A3A555C5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ransition advClick="0" advTm="15000">
    <p:push dir="u"/>
    <p:sndAc>
      <p:stSnd>
        <p:snd r:embed="rId13" name="Ring"/>
      </p:stSnd>
    </p:sndAc>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bin"/><Relationship Id="rId3"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3"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bin"/><Relationship Id="rId3"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bin"/><Relationship Id="rId3"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bin"/><Relationship Id="rId3"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6" Type="http://schemas.openxmlformats.org/officeDocument/2006/relationships/hyperlink" Target="http://en.wikipedia.org/wiki/Cairo_Tower" TargetMode="External"/><Relationship Id="rId4" Type="http://schemas.openxmlformats.org/officeDocument/2006/relationships/hyperlink" Target="http://library.thinkquest.org/3011/egypt4.htm" TargetMode="External"/><Relationship Id="rId1" Type="http://schemas.openxmlformats.org/officeDocument/2006/relationships/slideLayout" Target="../slideLayouts/slideLayout2.xml"/><Relationship Id="rId2" Type="http://schemas.openxmlformats.org/officeDocument/2006/relationships/audio" Target="../media/audio1.bin"/><Relationship Id="rId3" Type="http://schemas.openxmlformats.org/officeDocument/2006/relationships/hyperlink" Target="http://upload.wikimedia.org/wikipedia/commons/8/80/Saqqara_Pyramid_Djoser.jpg" TargetMode="External"/><Relationship Id="rId5" Type="http://schemas.openxmlformats.org/officeDocument/2006/relationships/hyperlink" Target="http://en.wikipedia.org/wiki/Pyramid_of_Djose" TargetMode="Externa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3"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3"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3"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3"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t>Monuments of Ancient Egypt</a:t>
            </a:r>
            <a:endParaRPr lang="en-US" dirty="0"/>
          </a:p>
        </p:txBody>
      </p:sp>
      <p:sp>
        <p:nvSpPr>
          <p:cNvPr id="3" name="Subtitle 2"/>
          <p:cNvSpPr>
            <a:spLocks noGrp="1"/>
          </p:cNvSpPr>
          <p:nvPr>
            <p:ph type="subTitle" idx="1"/>
          </p:nvPr>
        </p:nvSpPr>
        <p:spPr>
          <a:xfrm>
            <a:off x="1371600" y="5257800"/>
            <a:ext cx="6400800" cy="1257300"/>
          </a:xfrm>
        </p:spPr>
        <p:txBody>
          <a:bodyPr>
            <a:normAutofit fontScale="77500" lnSpcReduction="20000"/>
          </a:bodyPr>
          <a:lstStyle/>
          <a:p>
            <a:endParaRPr lang="en-US" dirty="0" smtClean="0"/>
          </a:p>
          <a:p>
            <a:endParaRPr lang="en-US" dirty="0"/>
          </a:p>
          <a:p>
            <a:r>
              <a:rPr lang="en-US" dirty="0" smtClean="0"/>
              <a:t>by: </a:t>
            </a:r>
            <a:r>
              <a:rPr lang="en-US" dirty="0" err="1" smtClean="0"/>
              <a:t>Rahmel</a:t>
            </a:r>
            <a:r>
              <a:rPr lang="en-US" dirty="0" smtClean="0"/>
              <a:t> Bailey</a:t>
            </a:r>
            <a:endParaRPr lang="en-US" dirty="0"/>
          </a:p>
        </p:txBody>
      </p:sp>
      <p:pic>
        <p:nvPicPr>
          <p:cNvPr id="4" name="Picture 3" descr="images.jpeg"/>
          <p:cNvPicPr>
            <a:picLocks noChangeAspect="1"/>
          </p:cNvPicPr>
          <p:nvPr/>
        </p:nvPicPr>
        <p:blipFill>
          <a:blip r:embed="rId3"/>
          <a:stretch>
            <a:fillRect/>
          </a:stretch>
        </p:blipFill>
        <p:spPr>
          <a:xfrm>
            <a:off x="2336800" y="1905000"/>
            <a:ext cx="4445000" cy="3733800"/>
          </a:xfrm>
          <a:prstGeom prst="rect">
            <a:avLst/>
          </a:prstGeom>
        </p:spPr>
      </p:pic>
    </p:spTree>
  </p:cSld>
  <p:clrMapOvr>
    <a:masterClrMapping/>
  </p:clrMapOvr>
  <p:transition advClick="0" advTm="15000">
    <p:push dir="u"/>
    <p:sndAc>
      <p:stSnd>
        <p:snd r:embed="rId2" name="Ring"/>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accel="50000" decel="5000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Egyptian Monument</a:t>
            </a:r>
            <a:endParaRPr lang="en-US" dirty="0"/>
          </a:p>
        </p:txBody>
      </p:sp>
      <p:pic>
        <p:nvPicPr>
          <p:cNvPr id="4" name="Content Placeholder 3" descr="egy008-1.jpg"/>
          <p:cNvPicPr>
            <a:picLocks noGrp="1" noChangeAspect="1"/>
          </p:cNvPicPr>
          <p:nvPr>
            <p:ph idx="1"/>
          </p:nvPr>
        </p:nvPicPr>
        <p:blipFill>
          <a:blip r:embed="rId3"/>
          <a:stretch>
            <a:fillRect/>
          </a:stretch>
        </p:blipFill>
        <p:spPr>
          <a:xfrm>
            <a:off x="1447800" y="1600200"/>
            <a:ext cx="6019800" cy="5029199"/>
          </a:xfrm>
        </p:spPr>
      </p:pic>
    </p:spTree>
  </p:cSld>
  <p:clrMapOvr>
    <a:masterClrMapping/>
  </p:clrMapOvr>
  <p:transition advClick="0" advTm="15000">
    <p:push dir="u"/>
    <p:sndAc>
      <p:stSnd>
        <p:snd r:embed="rId2" name="Ring"/>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Cairo Tower</a:t>
            </a:r>
            <a:endParaRPr lang="en-US" dirty="0"/>
          </a:p>
        </p:txBody>
      </p:sp>
      <p:sp>
        <p:nvSpPr>
          <p:cNvPr id="4" name="Content Placeholder 3"/>
          <p:cNvSpPr>
            <a:spLocks noGrp="1"/>
          </p:cNvSpPr>
          <p:nvPr>
            <p:ph idx="1"/>
          </p:nvPr>
        </p:nvSpPr>
        <p:spPr>
          <a:xfrm>
            <a:off x="457200" y="2133600"/>
            <a:ext cx="8229600" cy="3733799"/>
          </a:xfrm>
        </p:spPr>
        <p:txBody>
          <a:bodyPr>
            <a:normAutofit fontScale="85000" lnSpcReduction="20000"/>
          </a:bodyPr>
          <a:lstStyle/>
          <a:p>
            <a:pPr lvl="1">
              <a:buFont typeface="Arial"/>
              <a:buChar char="•"/>
            </a:pPr>
            <a:r>
              <a:rPr lang="en-US" dirty="0" smtClean="0"/>
              <a:t>The Cairo Tower is a free standing concrete television tower in Cairo, Egypt.</a:t>
            </a:r>
            <a:r>
              <a:rPr lang="en-US" dirty="0" smtClean="0"/>
              <a:t> </a:t>
            </a:r>
          </a:p>
          <a:p>
            <a:pPr lvl="1">
              <a:buFont typeface="Arial"/>
              <a:buChar char="•"/>
            </a:pPr>
            <a:r>
              <a:rPr lang="en-US" dirty="0" smtClean="0"/>
              <a:t>It </a:t>
            </a:r>
            <a:r>
              <a:rPr lang="en-US" dirty="0" smtClean="0"/>
              <a:t>stands in the Zamaick district on Geira Island in the Nile River close to the city Centre.</a:t>
            </a:r>
            <a:r>
              <a:rPr lang="en-US" dirty="0" smtClean="0"/>
              <a:t> </a:t>
            </a:r>
          </a:p>
          <a:p>
            <a:pPr lvl="1">
              <a:buFont typeface="Arial"/>
              <a:buChar char="•"/>
            </a:pPr>
            <a:r>
              <a:rPr lang="en-US" dirty="0" smtClean="0"/>
              <a:t>At </a:t>
            </a:r>
            <a:r>
              <a:rPr lang="en-US" dirty="0" smtClean="0"/>
              <a:t>187m (610ft) it is 140ft taller than the great pyramid of Giza stands 15km  to the southwest.</a:t>
            </a:r>
            <a:r>
              <a:rPr lang="en-US" dirty="0" smtClean="0"/>
              <a:t> </a:t>
            </a:r>
          </a:p>
          <a:p>
            <a:pPr lvl="1">
              <a:buFont typeface="Arial"/>
              <a:buChar char="•"/>
            </a:pPr>
            <a:r>
              <a:rPr lang="en-US" dirty="0" smtClean="0"/>
              <a:t>It </a:t>
            </a:r>
            <a:r>
              <a:rPr lang="en-US" dirty="0" smtClean="0"/>
              <a:t>is one of Cairo most famous and well know landmarks the Cairo tower was built from</a:t>
            </a:r>
            <a:r>
              <a:rPr lang="en-US" dirty="0" smtClean="0"/>
              <a:t> 1961 </a:t>
            </a:r>
            <a:r>
              <a:rPr lang="en-US" dirty="0" smtClean="0"/>
              <a:t>to 1965 reportedly to convince a  skeptical world the nation had the capability to construct the Cairo tower one rotation takes about 70 mins.  </a:t>
            </a:r>
          </a:p>
          <a:p>
            <a:pPr lvl="1">
              <a:buNone/>
            </a:pPr>
            <a:endParaRPr lang="en-US" dirty="0"/>
          </a:p>
        </p:txBody>
      </p:sp>
    </p:spTree>
  </p:cSld>
  <p:clrMapOvr>
    <a:masterClrMapping/>
  </p:clrMapOvr>
  <p:transition advClick="0" advTm="15000">
    <p:push dir="u"/>
    <p:sndAc>
      <p:stSnd>
        <p:snd r:embed="rId2" name="Ring"/>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xit" presetSubtype="0" fill="hold" grpId="0" nodeType="clickEffect">
                                  <p:stCondLst>
                                    <p:cond delay="0"/>
                                  </p:stCondLst>
                                  <p:iterate type="lt">
                                    <p:tmPct val="10000"/>
                                  </p:iterate>
                                  <p:childTnLst>
                                    <p:anim calcmode="lin" valueType="num">
                                      <p:cBhvr>
                                        <p:cTn id="6" dur="500"/>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7" dur="500"/>
                                        <p:tgtEl>
                                          <p:spTgt spid="4">
                                            <p:txEl>
                                              <p:pRg st="0" end="0"/>
                                            </p:txEl>
                                          </p:spTgt>
                                        </p:tgtEl>
                                        <p:attrNameLst>
                                          <p:attrName>ppt_y</p:attrName>
                                        </p:attrNameLst>
                                      </p:cBhvr>
                                      <p:tavLst>
                                        <p:tav tm="0">
                                          <p:val>
                                            <p:strVal val="ppt_y"/>
                                          </p:val>
                                        </p:tav>
                                        <p:tav tm="100000">
                                          <p:val>
                                            <p:strVal val="ppt_y"/>
                                          </p:val>
                                        </p:tav>
                                      </p:tavLst>
                                    </p:anim>
                                    <p:anim calcmode="lin" valueType="num">
                                      <p:cBhvr>
                                        <p:cTn id="8" dur="500"/>
                                        <p:tgtEl>
                                          <p:spTgt spid="4">
                                            <p:txEl>
                                              <p:pRg st="0" end="0"/>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9" dur="500"/>
                                        <p:tgtEl>
                                          <p:spTgt spid="4">
                                            <p:txEl>
                                              <p:pRg st="0" end="0"/>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10" dur="500" tmFilter="0,0; .5, 0; 1, 1"/>
                                        <p:tgtEl>
                                          <p:spTgt spid="4">
                                            <p:txEl>
                                              <p:pRg st="0" end="0"/>
                                            </p:txEl>
                                          </p:spTgt>
                                        </p:tgtEl>
                                      </p:cBhvr>
                                    </p:animEffect>
                                    <p:set>
                                      <p:cBhvr>
                                        <p:cTn id="11"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41" presetClass="exit" presetSubtype="0" fill="hold" grpId="0" nodeType="clickEffect">
                                  <p:stCondLst>
                                    <p:cond delay="0"/>
                                  </p:stCondLst>
                                  <p:iterate type="lt">
                                    <p:tmPct val="10000"/>
                                  </p:iterate>
                                  <p:childTnLst>
                                    <p:anim calcmode="lin" valueType="num">
                                      <p:cBhvr>
                                        <p:cTn id="15" dur="500"/>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p:tgtEl>
                                          <p:spTgt spid="4">
                                            <p:txEl>
                                              <p:pRg st="1" end="1"/>
                                            </p:txEl>
                                          </p:spTgt>
                                        </p:tgtEl>
                                        <p:attrNameLst>
                                          <p:attrName>ppt_y</p:attrName>
                                        </p:attrNameLst>
                                      </p:cBhvr>
                                      <p:tavLst>
                                        <p:tav tm="0">
                                          <p:val>
                                            <p:strVal val="ppt_y"/>
                                          </p:val>
                                        </p:tav>
                                        <p:tav tm="100000">
                                          <p:val>
                                            <p:strVal val="ppt_y"/>
                                          </p:val>
                                        </p:tav>
                                      </p:tavLst>
                                    </p:anim>
                                    <p:anim calcmode="lin" valueType="num">
                                      <p:cBhvr>
                                        <p:cTn id="17" dur="500"/>
                                        <p:tgtEl>
                                          <p:spTgt spid="4">
                                            <p:txEl>
                                              <p:pRg st="1" end="1"/>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18" dur="500"/>
                                        <p:tgtEl>
                                          <p:spTgt spid="4">
                                            <p:txEl>
                                              <p:pRg st="1" end="1"/>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19" dur="500" tmFilter="0,0; .5, 0; 1, 1"/>
                                        <p:tgtEl>
                                          <p:spTgt spid="4">
                                            <p:txEl>
                                              <p:pRg st="1" end="1"/>
                                            </p:txEl>
                                          </p:spTgt>
                                        </p:tgtEl>
                                      </p:cBhvr>
                                    </p:animEffect>
                                    <p:set>
                                      <p:cBhvr>
                                        <p:cTn id="20"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1" presetClass="exit" presetSubtype="0" fill="hold" grpId="0" nodeType="clickEffect">
                                  <p:stCondLst>
                                    <p:cond delay="0"/>
                                  </p:stCondLst>
                                  <p:iterate type="lt">
                                    <p:tmPct val="10000"/>
                                  </p:iterate>
                                  <p:childTnLst>
                                    <p:anim calcmode="lin" valueType="num">
                                      <p:cBhvr>
                                        <p:cTn id="24" dur="500"/>
                                        <p:tgtEl>
                                          <p:spTgt spid="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p:tgtEl>
                                          <p:spTgt spid="4">
                                            <p:txEl>
                                              <p:pRg st="2" end="2"/>
                                            </p:txEl>
                                          </p:spTgt>
                                        </p:tgtEl>
                                        <p:attrNameLst>
                                          <p:attrName>ppt_y</p:attrName>
                                        </p:attrNameLst>
                                      </p:cBhvr>
                                      <p:tavLst>
                                        <p:tav tm="0">
                                          <p:val>
                                            <p:strVal val="ppt_y"/>
                                          </p:val>
                                        </p:tav>
                                        <p:tav tm="100000">
                                          <p:val>
                                            <p:strVal val="ppt_y"/>
                                          </p:val>
                                        </p:tav>
                                      </p:tavLst>
                                    </p:anim>
                                    <p:anim calcmode="lin" valueType="num">
                                      <p:cBhvr>
                                        <p:cTn id="26" dur="500"/>
                                        <p:tgtEl>
                                          <p:spTgt spid="4">
                                            <p:txEl>
                                              <p:pRg st="2" end="2"/>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27" dur="500"/>
                                        <p:tgtEl>
                                          <p:spTgt spid="4">
                                            <p:txEl>
                                              <p:pRg st="2" end="2"/>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28" dur="500" tmFilter="0,0; .5, 0; 1, 1"/>
                                        <p:tgtEl>
                                          <p:spTgt spid="4">
                                            <p:txEl>
                                              <p:pRg st="2" end="2"/>
                                            </p:txEl>
                                          </p:spTgt>
                                        </p:tgtEl>
                                      </p:cBhvr>
                                    </p:animEffect>
                                    <p:set>
                                      <p:cBhvr>
                                        <p:cTn id="29" dur="1" fill="hold">
                                          <p:stCondLst>
                                            <p:cond delay="499"/>
                                          </p:stCondLst>
                                        </p:cTn>
                                        <p:tgtEl>
                                          <p:spTgt spid="4">
                                            <p:txEl>
                                              <p:pRg st="2" end="2"/>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41" presetClass="exit" presetSubtype="0" fill="hold" grpId="0" nodeType="clickEffect">
                                  <p:stCondLst>
                                    <p:cond delay="0"/>
                                  </p:stCondLst>
                                  <p:iterate type="lt">
                                    <p:tmPct val="10000"/>
                                  </p:iterate>
                                  <p:childTnLst>
                                    <p:anim calcmode="lin" valueType="num">
                                      <p:cBhvr>
                                        <p:cTn id="33" dur="500"/>
                                        <p:tgtEl>
                                          <p:spTgt spid="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4" dur="500"/>
                                        <p:tgtEl>
                                          <p:spTgt spid="4">
                                            <p:txEl>
                                              <p:pRg st="3" end="3"/>
                                            </p:txEl>
                                          </p:spTgt>
                                        </p:tgtEl>
                                        <p:attrNameLst>
                                          <p:attrName>ppt_y</p:attrName>
                                        </p:attrNameLst>
                                      </p:cBhvr>
                                      <p:tavLst>
                                        <p:tav tm="0">
                                          <p:val>
                                            <p:strVal val="ppt_y"/>
                                          </p:val>
                                        </p:tav>
                                        <p:tav tm="100000">
                                          <p:val>
                                            <p:strVal val="ppt_y"/>
                                          </p:val>
                                        </p:tav>
                                      </p:tavLst>
                                    </p:anim>
                                    <p:anim calcmode="lin" valueType="num">
                                      <p:cBhvr>
                                        <p:cTn id="35" dur="500"/>
                                        <p:tgtEl>
                                          <p:spTgt spid="4">
                                            <p:txEl>
                                              <p:pRg st="3" end="3"/>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36" dur="500"/>
                                        <p:tgtEl>
                                          <p:spTgt spid="4">
                                            <p:txEl>
                                              <p:pRg st="3" end="3"/>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37" dur="500" tmFilter="0,0; .5, 0; 1, 1"/>
                                        <p:tgtEl>
                                          <p:spTgt spid="4">
                                            <p:txEl>
                                              <p:pRg st="3" end="3"/>
                                            </p:txEl>
                                          </p:spTgt>
                                        </p:tgtEl>
                                      </p:cBhvr>
                                    </p:animEffect>
                                    <p:set>
                                      <p:cBhvr>
                                        <p:cTn id="38" dur="1" fill="hold">
                                          <p:stCondLst>
                                            <p:cond delay="499"/>
                                          </p:stCondLst>
                                        </p:cTn>
                                        <p:tgtEl>
                                          <p:spTgt spid="4">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Cairo Tower</a:t>
            </a:r>
            <a:endParaRPr lang="en-US" dirty="0"/>
          </a:p>
        </p:txBody>
      </p:sp>
      <p:pic>
        <p:nvPicPr>
          <p:cNvPr id="5" name="Content Placeholder 4" descr="175px-Cairotower.jpg"/>
          <p:cNvPicPr>
            <a:picLocks noGrp="1" noChangeAspect="1"/>
          </p:cNvPicPr>
          <p:nvPr>
            <p:ph idx="1"/>
          </p:nvPr>
        </p:nvPicPr>
        <p:blipFill>
          <a:blip r:embed="rId3"/>
          <a:stretch>
            <a:fillRect/>
          </a:stretch>
        </p:blipFill>
        <p:spPr>
          <a:xfrm>
            <a:off x="3276601" y="1752600"/>
            <a:ext cx="2710540" cy="4042576"/>
          </a:xfrm>
        </p:spPr>
      </p:pic>
    </p:spTree>
  </p:cSld>
  <p:clrMapOvr>
    <a:masterClrMapping/>
  </p:clrMapOvr>
  <p:transition advClick="0" advTm="15000">
    <p:push dir="u"/>
    <p:sndAc>
      <p:stSnd>
        <p:snd r:embed="rId2" name="Ring"/>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Bent Pyramid</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The </a:t>
            </a:r>
            <a:r>
              <a:rPr lang="en-US" b="1" dirty="0" smtClean="0"/>
              <a:t>Bent Pyramid, located at the royal necropolis of Dahshur, approximately 40 kilometres south of Cairo, of Old Kingdom Pharaoh Sneferu, is a unique example of early pyramid development in Egypt, about 2596 BCE. </a:t>
            </a:r>
          </a:p>
          <a:p>
            <a:r>
              <a:rPr lang="en-US" b="1" dirty="0" smtClean="0"/>
              <a:t>This was the second pyramid built by Sneferu.The lower part of the pyramid rises from the desert at a 55-degree inclination, but the top section is built at the shallower angle of 43 degrees, lending the pyramid its very obvious "bent" appearance.</a:t>
            </a:r>
          </a:p>
          <a:p>
            <a:r>
              <a:rPr lang="en-US" b="1" dirty="0" smtClean="0"/>
              <a:t> Archaeologists now believe that the Bent Pyramid represents a transitional form between step-sided and smooth-sided pyramids (see Step pyramid). </a:t>
            </a:r>
          </a:p>
          <a:p>
            <a:r>
              <a:rPr lang="en-US" b="1" dirty="0" smtClean="0"/>
              <a:t>It has been suggested that due to the steepness of the original angle of inclination the structure may have begun to show signs of instability during construction, forcing the builders to adopt a shallower angle to avert the structure's collapse.</a:t>
            </a:r>
          </a:p>
          <a:p>
            <a:r>
              <a:rPr lang="en-US" b="1" dirty="0" smtClean="0"/>
              <a:t>This theory appears to be borne out by the fact that the adjacent Red Pyramid, built immediately afterwards by the same Pharaoh, was constructed at an angle of 43 degrees from its base. Another theory suggests that at the initial angle the construction would take too long because Sneferu's death was nearing, so the builders changed the angle to complete the construction in time.</a:t>
            </a:r>
          </a:p>
          <a:p>
            <a:r>
              <a:rPr lang="en-US" b="1" dirty="0" smtClean="0"/>
              <a:t>The Bent Pyramid has a small satellite pyramid which was the final resting place of Sneferu's queen; interestingly there is a connecting tunnel which runs twenty-five metres between the two pyramids, which was built so that Sneferu could visit his queen in the after life.</a:t>
            </a:r>
          </a:p>
          <a:p>
            <a:r>
              <a:rPr lang="en-US" b="1" dirty="0" smtClean="0"/>
              <a:t> It also has an early form of offering temple on its eastern side. It is also unique amongst the approximately ninety pyramids to be found in Egypt, in that its original polished limestone outer casing remains largely intact.The ancient formal name of the Bent Pyramid is generally translated as, </a:t>
            </a:r>
            <a:r>
              <a:rPr lang="en-US" b="1" i="1" dirty="0" smtClean="0"/>
              <a:t>(The)-Southern-Shining-Pyramid, or Sneferu-(is)-Shining-in-the-South.</a:t>
            </a:r>
            <a:endParaRPr lang="en-US" dirty="0"/>
          </a:p>
        </p:txBody>
      </p:sp>
    </p:spTree>
  </p:cSld>
  <p:clrMapOvr>
    <a:masterClrMapping/>
  </p:clrMapOvr>
  <p:transition advClick="0" advTm="15000">
    <p:push dir="u"/>
    <p:sndAc>
      <p:stSnd>
        <p:snd r:embed="rId2" name="Ring"/>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Bent Pyramid</a:t>
            </a:r>
            <a:endParaRPr lang="en-US" dirty="0"/>
          </a:p>
        </p:txBody>
      </p:sp>
      <p:pic>
        <p:nvPicPr>
          <p:cNvPr id="4" name="Content Placeholder 3" descr="200px-Snefru's_Bent_Pyramid_in_Dahshur.jpg"/>
          <p:cNvPicPr>
            <a:picLocks noGrp="1" noChangeAspect="1"/>
          </p:cNvPicPr>
          <p:nvPr>
            <p:ph idx="1"/>
          </p:nvPr>
        </p:nvPicPr>
        <p:blipFill>
          <a:blip r:embed="rId3"/>
          <a:stretch>
            <a:fillRect/>
          </a:stretch>
        </p:blipFill>
        <p:spPr>
          <a:xfrm>
            <a:off x="2362200" y="2057400"/>
            <a:ext cx="4572000" cy="3767539"/>
          </a:xfrm>
        </p:spPr>
      </p:pic>
    </p:spTree>
  </p:cSld>
  <p:clrMapOvr>
    <a:masterClrMapping/>
  </p:clrMapOvr>
  <p:transition advClick="0" advTm="15000">
    <p:push dir="u"/>
    <p:sndAc>
      <p:stSnd>
        <p:snd r:embed="rId2" name="Ring"/>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Pyramid of </a:t>
            </a:r>
            <a:r>
              <a:rPr lang="en-US" dirty="0" err="1" smtClean="0"/>
              <a:t>Djoser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b="1" dirty="0" smtClean="0"/>
              <a:t>Pyramid of Djoser (Zoser), or step pyramid (</a:t>
            </a:r>
            <a:r>
              <a:rPr lang="en-US" b="1" i="1" dirty="0" smtClean="0"/>
              <a:t>kbhw-ntrw in Egyptian) is an archeological remain in the Saqqara necropolis, Egypt, northwest of the city of Memphis.</a:t>
            </a:r>
          </a:p>
          <a:p>
            <a:r>
              <a:rPr lang="en-US" b="1" i="1" dirty="0" smtClean="0"/>
              <a:t> It was built for the burial of Pharaoh Djoser by his vizier Imhotep, during the 27th century BC. It is the central feature of a vast mortuary complex in an enormous courtyard surrounded by ceremonial structures and decoration.</a:t>
            </a:r>
          </a:p>
          <a:p>
            <a:r>
              <a:rPr lang="en-US" b="1" i="1" dirty="0" smtClean="0"/>
              <a:t>This first Egyptian pyramid consisted of six mastabas (of decreasing size) built atop one another in what were clearly revisions and developments of the original plan. </a:t>
            </a:r>
          </a:p>
          <a:p>
            <a:r>
              <a:rPr lang="en-US" b="1" i="1" dirty="0" smtClean="0"/>
              <a:t>The pyramid originally stood 62 meters tall, and having a base of 109 x 125 m and was clad in polished white limestone.</a:t>
            </a:r>
          </a:p>
          <a:p>
            <a:r>
              <a:rPr lang="en-US" b="1" i="1" dirty="0" smtClean="0"/>
              <a:t> The step pyramid (or proto-pyramid) is considered to be the earliest large-scale stone construction, although the nearby enclosure known as Gisr el-mudir would seem to predate the complex.</a:t>
            </a:r>
            <a:endParaRPr lang="en-US" dirty="0"/>
          </a:p>
        </p:txBody>
      </p:sp>
    </p:spTree>
  </p:cSld>
  <p:clrMapOvr>
    <a:masterClrMapping/>
  </p:clrMapOvr>
  <p:transition advClick="0" advTm="15000">
    <p:push dir="u"/>
    <p:sndAc>
      <p:stSnd>
        <p:snd r:embed="rId2" name="Ring"/>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Pyramid of </a:t>
            </a:r>
            <a:r>
              <a:rPr lang="en-US" dirty="0" err="1" smtClean="0"/>
              <a:t>Djoser</a:t>
            </a:r>
            <a:endParaRPr lang="en-US" dirty="0"/>
          </a:p>
        </p:txBody>
      </p:sp>
      <p:pic>
        <p:nvPicPr>
          <p:cNvPr id="4" name="Content Placeholder 3" descr="250px-Saqqara_Pyramid_Djoser.jpg"/>
          <p:cNvPicPr>
            <a:picLocks noGrp="1" noChangeAspect="1"/>
          </p:cNvPicPr>
          <p:nvPr>
            <p:ph idx="1"/>
          </p:nvPr>
        </p:nvPicPr>
        <p:blipFill>
          <a:blip r:embed="rId3"/>
          <a:stretch>
            <a:fillRect/>
          </a:stretch>
        </p:blipFill>
        <p:spPr>
          <a:xfrm>
            <a:off x="838200" y="1981200"/>
            <a:ext cx="7848600" cy="4038600"/>
          </a:xfrm>
        </p:spPr>
      </p:pic>
    </p:spTree>
  </p:cSld>
  <p:clrMapOvr>
    <a:masterClrMapping/>
  </p:clrMapOvr>
  <p:transition advClick="0" advTm="15000">
    <p:push dir="u"/>
    <p:sndAc>
      <p:stSnd>
        <p:snd r:embed="rId2" name="Ring"/>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lstStyle/>
          <a:p>
            <a:r>
              <a:rPr lang="en-US" dirty="0" smtClean="0"/>
              <a:t>I’ve told you what a monument is, given facts about some monuments from Ancient Egypt, and I gave you a picture of that monument so I’m sad to say that my power point is official finished.</a:t>
            </a:r>
          </a:p>
        </p:txBody>
      </p:sp>
    </p:spTree>
  </p:cSld>
  <p:clrMapOvr>
    <a:masterClrMapping/>
  </p:clrMapOvr>
  <p:transition advClick="0" advTm="15000">
    <p:push dir="u"/>
    <p:sndAc>
      <p:stSnd>
        <p:snd r:embed="rId2" name="Ring"/>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Bibliography</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hlinkClick r:id="rId3"/>
              </a:rPr>
              <a:t>http://upload.wikimedia.org/wikipedia/commons/8/80/Saqqara_Pyramid_Djoser.jpg</a:t>
            </a:r>
            <a:endParaRPr lang="en-US" dirty="0" smtClean="0"/>
          </a:p>
          <a:p>
            <a:r>
              <a:rPr lang="en-US" dirty="0" smtClean="0">
                <a:hlinkClick r:id="rId4"/>
              </a:rPr>
              <a:t>http://library.thinkquest.org/3011/egypt4.htm</a:t>
            </a:r>
            <a:endParaRPr lang="en-US" dirty="0" smtClean="0"/>
          </a:p>
          <a:p>
            <a:r>
              <a:rPr lang="en-US" dirty="0" smtClean="0">
                <a:hlinkClick r:id="rId5"/>
              </a:rPr>
              <a:t>http://en.wikipedia.org/wiki/Pyramid_of_Djose</a:t>
            </a:r>
            <a:endParaRPr lang="en-US" dirty="0" smtClean="0"/>
          </a:p>
          <a:p>
            <a:r>
              <a:rPr lang="en-US" dirty="0" smtClean="0">
                <a:hlinkClick r:id="rId6"/>
              </a:rPr>
              <a:t>http://en.wikipedia.org/wiki/Cairo_Tower</a:t>
            </a:r>
            <a:endParaRPr lang="en-US" dirty="0" smtClean="0"/>
          </a:p>
          <a:p>
            <a:r>
              <a:rPr lang="en-US" dirty="0" smtClean="0"/>
              <a:t>en.wikipedia.org/wiki/Bent_Pyramid</a:t>
            </a:r>
          </a:p>
          <a:p>
            <a:r>
              <a:rPr lang="en-US" dirty="0" smtClean="0"/>
              <a:t>http://dictionary.reference.com/browse/monument</a:t>
            </a:r>
          </a:p>
          <a:p>
            <a:endParaRPr lang="en-US" dirty="0" smtClean="0"/>
          </a:p>
          <a:p>
            <a:pPr>
              <a:buNone/>
            </a:pPr>
            <a:endParaRPr lang="en-US" dirty="0"/>
          </a:p>
          <a:p>
            <a:pPr>
              <a:buNone/>
            </a:pPr>
            <a:endParaRPr lang="en-US" dirty="0" smtClean="0"/>
          </a:p>
        </p:txBody>
      </p:sp>
    </p:spTree>
  </p:cSld>
  <p:clrMapOvr>
    <a:masterClrMapping/>
  </p:clrMapOvr>
  <p:transition advClick="0" advTm="15000">
    <p:push dir="u"/>
    <p:sndAc>
      <p:stSnd>
        <p:snd r:embed="rId2" name="Ring"/>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monument?</a:t>
            </a:r>
            <a:endParaRPr lang="en-US" dirty="0"/>
          </a:p>
        </p:txBody>
      </p:sp>
      <p:sp>
        <p:nvSpPr>
          <p:cNvPr id="3" name="Content Placeholder 2"/>
          <p:cNvSpPr>
            <a:spLocks noGrp="1"/>
          </p:cNvSpPr>
          <p:nvPr>
            <p:ph idx="1"/>
          </p:nvPr>
        </p:nvSpPr>
        <p:spPr/>
        <p:txBody>
          <a:bodyPr/>
          <a:lstStyle/>
          <a:p>
            <a:r>
              <a:rPr lang="en-US" dirty="0" smtClean="0"/>
              <a:t>something erected in memory of a person, event, etc., as a building, pillar, or statue. </a:t>
            </a:r>
            <a:endParaRPr lang="en-US" dirty="0"/>
          </a:p>
        </p:txBody>
      </p:sp>
      <p:pic>
        <p:nvPicPr>
          <p:cNvPr id="5" name="Picture 4" descr="egy008.jpg"/>
          <p:cNvPicPr>
            <a:picLocks noChangeAspect="1"/>
          </p:cNvPicPr>
          <p:nvPr/>
        </p:nvPicPr>
        <p:blipFill>
          <a:blip r:embed="rId3"/>
          <a:stretch>
            <a:fillRect/>
          </a:stretch>
        </p:blipFill>
        <p:spPr>
          <a:xfrm>
            <a:off x="457200" y="2743200"/>
            <a:ext cx="8229600" cy="3886200"/>
          </a:xfrm>
          <a:prstGeom prst="rect">
            <a:avLst/>
          </a:prstGeom>
        </p:spPr>
      </p:pic>
    </p:spTree>
  </p:cSld>
  <p:clrMapOvr>
    <a:masterClrMapping/>
  </p:clrMapOvr>
  <p:transition advClick="0" advTm="15000">
    <p:push dir="u"/>
    <p:sndAc>
      <p:stSnd>
        <p:snd r:embed="rId2" name="Ring"/>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1"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2" nodeType="clickEffect">
                                  <p:stCondLst>
                                    <p:cond delay="0"/>
                                  </p:stCondLst>
                                  <p:iterate type="lt">
                                    <p:tmPct val="10000"/>
                                  </p:iterate>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2000"/>
                                        <p:tgtEl>
                                          <p:spTgt spid="3">
                                            <p:txEl>
                                              <p:pRg st="0" end="0"/>
                                            </p:txEl>
                                          </p:spTgt>
                                        </p:tgtEl>
                                      </p:cBhvr>
                                    </p:animEffect>
                                    <p:anim calcmode="lin" valueType="num">
                                      <p:cBhvr>
                                        <p:cTn id="22"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iterate type="lt">
                                    <p:tmPct val="0"/>
                                  </p:iterate>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1" nodeType="clickEffect">
                                  <p:stCondLst>
                                    <p:cond delay="0"/>
                                  </p:stCondLst>
                                  <p:iterate type="lt">
                                    <p:tmPct val="10000"/>
                                  </p:iterate>
                                  <p:childTnLst>
                                    <p:set>
                                      <p:cBhvr>
                                        <p:cTn id="34" dur="1" fill="hold">
                                          <p:stCondLst>
                                            <p:cond delay="0"/>
                                          </p:stCondLst>
                                        </p:cTn>
                                        <p:tgtEl>
                                          <p:spTgt spid="2"/>
                                        </p:tgtEl>
                                        <p:attrNameLst>
                                          <p:attrName>style.visibility</p:attrName>
                                        </p:attrNameLst>
                                      </p:cBhvr>
                                      <p:to>
                                        <p:strVal val="visible"/>
                                      </p:to>
                                    </p:set>
                                    <p:animEffect transition="in" filter="fade">
                                      <p:cBhvr>
                                        <p:cTn id="35" dur="2000"/>
                                        <p:tgtEl>
                                          <p:spTgt spid="2"/>
                                        </p:tgtEl>
                                      </p:cBhvr>
                                    </p:animEffect>
                                    <p:anim calcmode="lin" valueType="num">
                                      <p:cBhvr>
                                        <p:cTn id="36" dur="2000" fill="hold"/>
                                        <p:tgtEl>
                                          <p:spTgt spid="2"/>
                                        </p:tgtEl>
                                        <p:attrNameLst>
                                          <p:attrName>ppt_w</p:attrName>
                                        </p:attrNameLst>
                                      </p:cBhvr>
                                      <p:tavLst>
                                        <p:tav tm="0" fmla="#ppt_w*sin(2.5*pi*$)">
                                          <p:val>
                                            <p:fltVal val="0"/>
                                          </p:val>
                                        </p:tav>
                                        <p:tav tm="100000">
                                          <p:val>
                                            <p:fltVal val="1"/>
                                          </p:val>
                                        </p:tav>
                                      </p:tavLst>
                                    </p:anim>
                                    <p:anim calcmode="lin" valueType="num">
                                      <p:cBhvr>
                                        <p:cTn id="37"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heel(4)">
                                      <p:cBhvr>
                                        <p:cTn id="42" dur="20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down)">
                                      <p:cBhvr>
                                        <p:cTn id="47" dur="580">
                                          <p:stCondLst>
                                            <p:cond delay="0"/>
                                          </p:stCondLst>
                                        </p:cTn>
                                        <p:tgtEl>
                                          <p:spTgt spid="5"/>
                                        </p:tgtEl>
                                      </p:cBhvr>
                                    </p:animEffect>
                                    <p:anim calcmode="lin" valueType="num">
                                      <p:cBhvr>
                                        <p:cTn id="4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3" dur="26">
                                          <p:stCondLst>
                                            <p:cond delay="650"/>
                                          </p:stCondLst>
                                        </p:cTn>
                                        <p:tgtEl>
                                          <p:spTgt spid="5"/>
                                        </p:tgtEl>
                                      </p:cBhvr>
                                      <p:to x="100000" y="60000"/>
                                    </p:animScale>
                                    <p:animScale>
                                      <p:cBhvr>
                                        <p:cTn id="54" dur="166" decel="50000">
                                          <p:stCondLst>
                                            <p:cond delay="676"/>
                                          </p:stCondLst>
                                        </p:cTn>
                                        <p:tgtEl>
                                          <p:spTgt spid="5"/>
                                        </p:tgtEl>
                                      </p:cBhvr>
                                      <p:to x="100000" y="100000"/>
                                    </p:animScale>
                                    <p:animScale>
                                      <p:cBhvr>
                                        <p:cTn id="55" dur="26">
                                          <p:stCondLst>
                                            <p:cond delay="1312"/>
                                          </p:stCondLst>
                                        </p:cTn>
                                        <p:tgtEl>
                                          <p:spTgt spid="5"/>
                                        </p:tgtEl>
                                      </p:cBhvr>
                                      <p:to x="100000" y="80000"/>
                                    </p:animScale>
                                    <p:animScale>
                                      <p:cBhvr>
                                        <p:cTn id="56" dur="166" decel="50000">
                                          <p:stCondLst>
                                            <p:cond delay="1338"/>
                                          </p:stCondLst>
                                        </p:cTn>
                                        <p:tgtEl>
                                          <p:spTgt spid="5"/>
                                        </p:tgtEl>
                                      </p:cBhvr>
                                      <p:to x="100000" y="100000"/>
                                    </p:animScale>
                                    <p:animScale>
                                      <p:cBhvr>
                                        <p:cTn id="57" dur="26">
                                          <p:stCondLst>
                                            <p:cond delay="1642"/>
                                          </p:stCondLst>
                                        </p:cTn>
                                        <p:tgtEl>
                                          <p:spTgt spid="5"/>
                                        </p:tgtEl>
                                      </p:cBhvr>
                                      <p:to x="100000" y="90000"/>
                                    </p:animScale>
                                    <p:animScale>
                                      <p:cBhvr>
                                        <p:cTn id="58" dur="166" decel="50000">
                                          <p:stCondLst>
                                            <p:cond delay="1668"/>
                                          </p:stCondLst>
                                        </p:cTn>
                                        <p:tgtEl>
                                          <p:spTgt spid="5"/>
                                        </p:tgtEl>
                                      </p:cBhvr>
                                      <p:to x="100000" y="100000"/>
                                    </p:animScale>
                                    <p:animScale>
                                      <p:cBhvr>
                                        <p:cTn id="59" dur="26">
                                          <p:stCondLst>
                                            <p:cond delay="1808"/>
                                          </p:stCondLst>
                                        </p:cTn>
                                        <p:tgtEl>
                                          <p:spTgt spid="5"/>
                                        </p:tgtEl>
                                      </p:cBhvr>
                                      <p:to x="100000" y="95000"/>
                                    </p:animScale>
                                    <p:animScale>
                                      <p:cBhvr>
                                        <p:cTn id="6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P spid="3" grpId="2"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Pyramid of Giza</a:t>
            </a:r>
            <a:endParaRPr lang="en-US" dirty="0"/>
          </a:p>
        </p:txBody>
      </p:sp>
      <p:sp>
        <p:nvSpPr>
          <p:cNvPr id="3" name="Content Placeholder 2"/>
          <p:cNvSpPr>
            <a:spLocks noGrp="1"/>
          </p:cNvSpPr>
          <p:nvPr>
            <p:ph idx="1"/>
          </p:nvPr>
        </p:nvSpPr>
        <p:spPr/>
        <p:txBody>
          <a:bodyPr>
            <a:normAutofit lnSpcReduction="10000"/>
          </a:bodyPr>
          <a:lstStyle/>
          <a:p>
            <a:r>
              <a:rPr lang="en-US" b="1" dirty="0" smtClean="0"/>
              <a:t>The Great Pyramid at Giza, built by Khufu (Cheops in Greek), is by far the best-known and most impressive of all the Egyptian Pyramids. Its original height was an astounding 481 feet, as high as a 40 story skyscraper and its base covers about 13 acres of land. The Pyramid contains approximately 2,300,000 limestone blocks, the average weight of each about 2.5 tons, the heaviest weighing over 15 tons.</a:t>
            </a:r>
            <a:endParaRPr lang="en-US" dirty="0"/>
          </a:p>
        </p:txBody>
      </p:sp>
    </p:spTree>
  </p:cSld>
  <p:clrMapOvr>
    <a:masterClrMapping/>
  </p:clrMapOvr>
  <p:transition advClick="0" advTm="15000">
    <p:push dir="u"/>
    <p:sndAc>
      <p:stSnd>
        <p:snd r:embed="rId2" name="Ring"/>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5" presetClass="emph" presetSubtype="0" fill="hold" grpId="1" nodeType="clickEffect">
                                  <p:stCondLst>
                                    <p:cond delay="0"/>
                                  </p:stCondLst>
                                  <p:iterate type="lt">
                                    <p:tmPct val="0"/>
                                  </p:iterate>
                                  <p:childTnLst>
                                    <p:anim calcmode="discrete" valueType="str">
                                      <p:cBhvr>
                                        <p:cTn id="14"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par>
                    <p:cTn id="15" fill="hold">
                      <p:stCondLst>
                        <p:cond delay="indefinite"/>
                      </p:stCondLst>
                      <p:childTnLst>
                        <p:par>
                          <p:cTn id="16" fill="hold">
                            <p:stCondLst>
                              <p:cond delay="0"/>
                            </p:stCondLst>
                            <p:childTnLst>
                              <p:par>
                                <p:cTn id="17" presetID="36" presetClass="emph" presetSubtype="0" fill="hold" grpId="2" nodeType="clickEffect">
                                  <p:stCondLst>
                                    <p:cond delay="0"/>
                                  </p:stCondLst>
                                  <p:iterate type="lt">
                                    <p:tmPct val="10000"/>
                                  </p:iterate>
                                  <p:childTnLst>
                                    <p:animScale>
                                      <p:cBhvr>
                                        <p:cTn id="18" dur="250" autoRev="1" fill="hold">
                                          <p:stCondLst>
                                            <p:cond delay="0"/>
                                          </p:stCondLst>
                                        </p:cTn>
                                        <p:tgtEl>
                                          <p:spTgt spid="2"/>
                                        </p:tgtEl>
                                      </p:cBhvr>
                                      <p:to x="80000" y="100000"/>
                                    </p:animScale>
                                    <p:anim by="(#ppt_w*0.10)" calcmode="lin" valueType="num">
                                      <p:cBhvr>
                                        <p:cTn id="19" dur="250" autoRev="1" fill="hold">
                                          <p:stCondLst>
                                            <p:cond delay="0"/>
                                          </p:stCondLst>
                                        </p:cTn>
                                        <p:tgtEl>
                                          <p:spTgt spid="2"/>
                                        </p:tgtEl>
                                        <p:attrNameLst>
                                          <p:attrName>ppt_x</p:attrName>
                                        </p:attrNameLst>
                                      </p:cBhvr>
                                    </p:anim>
                                    <p:anim by="(-#ppt_w*0.10)" calcmode="lin" valueType="num">
                                      <p:cBhvr>
                                        <p:cTn id="20" dur="250" autoRev="1" fill="hold">
                                          <p:stCondLst>
                                            <p:cond delay="0"/>
                                          </p:stCondLst>
                                        </p:cTn>
                                        <p:tgtEl>
                                          <p:spTgt spid="2"/>
                                        </p:tgtEl>
                                        <p:attrNameLst>
                                          <p:attrName>ppt_y</p:attrName>
                                        </p:attrNameLst>
                                      </p:cBhvr>
                                    </p:anim>
                                    <p:animRot by="-480000">
                                      <p:cBhvr>
                                        <p:cTn id="21" dur="250" autoRev="1" fill="hold">
                                          <p:stCondLst>
                                            <p:cond delay="0"/>
                                          </p:stCondLst>
                                        </p:cTn>
                                        <p:tgtEl>
                                          <p:spTgt spid="2"/>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36" presetClass="emph" presetSubtype="0" fill="hold" grpId="3" nodeType="clickEffect">
                                  <p:stCondLst>
                                    <p:cond delay="0"/>
                                  </p:stCondLst>
                                  <p:iterate type="lt">
                                    <p:tmPct val="10000"/>
                                  </p:iterate>
                                  <p:childTnLst>
                                    <p:animScale>
                                      <p:cBhvr>
                                        <p:cTn id="25" dur="250" autoRev="1" fill="hold">
                                          <p:stCondLst>
                                            <p:cond delay="0"/>
                                          </p:stCondLst>
                                        </p:cTn>
                                        <p:tgtEl>
                                          <p:spTgt spid="2"/>
                                        </p:tgtEl>
                                      </p:cBhvr>
                                      <p:to x="80000" y="100000"/>
                                    </p:animScale>
                                    <p:anim by="(#ppt_w*0.10)" calcmode="lin" valueType="num">
                                      <p:cBhvr>
                                        <p:cTn id="26" dur="250" autoRev="1" fill="hold">
                                          <p:stCondLst>
                                            <p:cond delay="0"/>
                                          </p:stCondLst>
                                        </p:cTn>
                                        <p:tgtEl>
                                          <p:spTgt spid="2"/>
                                        </p:tgtEl>
                                        <p:attrNameLst>
                                          <p:attrName>ppt_x</p:attrName>
                                        </p:attrNameLst>
                                      </p:cBhvr>
                                    </p:anim>
                                    <p:anim by="(-#ppt_w*0.10)" calcmode="lin" valueType="num">
                                      <p:cBhvr>
                                        <p:cTn id="27" dur="250" autoRev="1" fill="hold">
                                          <p:stCondLst>
                                            <p:cond delay="0"/>
                                          </p:stCondLst>
                                        </p:cTn>
                                        <p:tgtEl>
                                          <p:spTgt spid="2"/>
                                        </p:tgtEl>
                                        <p:attrNameLst>
                                          <p:attrName>ppt_y</p:attrName>
                                        </p:attrNameLst>
                                      </p:cBhvr>
                                    </p:anim>
                                    <p:animRot by="-480000">
                                      <p:cBhvr>
                                        <p:cTn id="28" dur="250" autoRev="1" fill="hold">
                                          <p:stCondLst>
                                            <p:cond delay="0"/>
                                          </p:stCondLst>
                                        </p:cTn>
                                        <p:tgtEl>
                                          <p:spTgt spid="2"/>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36" presetClass="emph" presetSubtype="0" fill="hold" grpId="0" nodeType="clickEffect">
                                  <p:stCondLst>
                                    <p:cond delay="0"/>
                                  </p:stCondLst>
                                  <p:iterate type="lt">
                                    <p:tmPct val="10000"/>
                                  </p:iterate>
                                  <p:childTnLst>
                                    <p:animScale>
                                      <p:cBhvr>
                                        <p:cTn id="32" dur="250" autoRev="1" fill="hold">
                                          <p:stCondLst>
                                            <p:cond delay="0"/>
                                          </p:stCondLst>
                                        </p:cTn>
                                        <p:tgtEl>
                                          <p:spTgt spid="3">
                                            <p:txEl>
                                              <p:pRg st="0" end="0"/>
                                            </p:txEl>
                                          </p:spTgt>
                                        </p:tgtEl>
                                      </p:cBhvr>
                                      <p:to x="80000" y="100000"/>
                                    </p:animScale>
                                    <p:anim by="(#ppt_w*0.10)" calcmode="lin" valueType="num">
                                      <p:cBhvr>
                                        <p:cTn id="33" dur="250" autoRev="1" fill="hold">
                                          <p:stCondLst>
                                            <p:cond delay="0"/>
                                          </p:stCondLst>
                                        </p:cTn>
                                        <p:tgtEl>
                                          <p:spTgt spid="3">
                                            <p:txEl>
                                              <p:pRg st="0" end="0"/>
                                            </p:txEl>
                                          </p:spTgt>
                                        </p:tgtEl>
                                        <p:attrNameLst>
                                          <p:attrName>ppt_x</p:attrName>
                                        </p:attrNameLst>
                                      </p:cBhvr>
                                    </p:anim>
                                    <p:anim by="(-#ppt_w*0.10)" calcmode="lin" valueType="num">
                                      <p:cBhvr>
                                        <p:cTn id="34" dur="250" autoRev="1" fill="hold">
                                          <p:stCondLst>
                                            <p:cond delay="0"/>
                                          </p:stCondLst>
                                        </p:cTn>
                                        <p:tgtEl>
                                          <p:spTgt spid="3">
                                            <p:txEl>
                                              <p:pRg st="0" end="0"/>
                                            </p:txEl>
                                          </p:spTgt>
                                        </p:tgtEl>
                                        <p:attrNameLst>
                                          <p:attrName>ppt_y</p:attrName>
                                        </p:attrNameLst>
                                      </p:cBhvr>
                                    </p:anim>
                                    <p:animRot by="-480000">
                                      <p:cBhvr>
                                        <p:cTn id="35" dur="250" autoRev="1" fill="hold">
                                          <p:stCondLst>
                                            <p:cond delay="0"/>
                                          </p:stCondLst>
                                        </p:cTn>
                                        <p:tgtEl>
                                          <p:spTgt spid="3">
                                            <p:txEl>
                                              <p:pRg st="0" end="0"/>
                                            </p:txEl>
                                          </p:spTgt>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3" presetClass="emph" presetSubtype="2" fill="hold" grpId="1" nodeType="clickEffect">
                                  <p:stCondLst>
                                    <p:cond delay="0"/>
                                  </p:stCondLst>
                                  <p:iterate type="lt">
                                    <p:tmPct val="0"/>
                                  </p:iterate>
                                  <p:childTnLst>
                                    <p:animClr clrSpc="rgb">
                                      <p:cBhvr override="childStyle">
                                        <p:cTn id="39" dur="2000" fill="hold"/>
                                        <p:tgtEl>
                                          <p:spTgt spid="3">
                                            <p:txEl>
                                              <p:pRg st="0" end="0"/>
                                            </p:txEl>
                                          </p:spTgt>
                                        </p:tgtEl>
                                        <p:attrNameLst>
                                          <p:attrName>style.color</p:attrName>
                                        </p:attrNameLst>
                                      </p:cBhvr>
                                      <p:to>
                                        <a:schemeClr val="accent2"/>
                                      </p:to>
                                    </p:animClr>
                                  </p:childTnLst>
                                </p:cTn>
                              </p:par>
                            </p:childTnLst>
                          </p:cTn>
                        </p:par>
                      </p:childTnLst>
                    </p:cTn>
                  </p:par>
                  <p:par>
                    <p:cTn id="40" fill="hold">
                      <p:stCondLst>
                        <p:cond delay="indefinite"/>
                      </p:stCondLst>
                      <p:childTnLst>
                        <p:par>
                          <p:cTn id="41" fill="hold">
                            <p:stCondLst>
                              <p:cond delay="0"/>
                            </p:stCondLst>
                            <p:childTnLst>
                              <p:par>
                                <p:cTn id="42" presetID="3" presetClass="emph" presetSubtype="2" fill="hold" grpId="2" nodeType="clickEffect">
                                  <p:stCondLst>
                                    <p:cond delay="0"/>
                                  </p:stCondLst>
                                  <p:iterate type="lt">
                                    <p:tmPct val="0"/>
                                  </p:iterate>
                                  <p:childTnLst>
                                    <p:animClr clrSpc="rgb">
                                      <p:cBhvr override="childStyle">
                                        <p:cTn id="43" dur="2000" fill="hold"/>
                                        <p:tgtEl>
                                          <p:spTgt spid="3">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3" grpId="0" build="p"/>
      <p:bldP spid="3" grpId="1" build="p"/>
      <p:bldP spid="3" grpId="2"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Pyramid of Giza</a:t>
            </a:r>
            <a:endParaRPr lang="en-US" dirty="0"/>
          </a:p>
        </p:txBody>
      </p:sp>
      <p:pic>
        <p:nvPicPr>
          <p:cNvPr id="4" name="Content Placeholder 3" descr="egy005.jpg"/>
          <p:cNvPicPr>
            <a:picLocks noGrp="1" noChangeAspect="1"/>
          </p:cNvPicPr>
          <p:nvPr>
            <p:ph idx="1"/>
          </p:nvPr>
        </p:nvPicPr>
        <p:blipFill>
          <a:blip r:embed="rId3"/>
          <a:stretch>
            <a:fillRect/>
          </a:stretch>
        </p:blipFill>
        <p:spPr>
          <a:xfrm>
            <a:off x="457200" y="1799430"/>
            <a:ext cx="8229600" cy="4887121"/>
          </a:xfrm>
        </p:spPr>
      </p:pic>
    </p:spTree>
  </p:cSld>
  <p:clrMapOvr>
    <a:masterClrMapping/>
  </p:clrMapOvr>
  <p:transition advClick="0" advTm="15000">
    <p:push dir="u"/>
    <p:sndAc>
      <p:stSnd>
        <p:snd r:embed="rId2" name="Ring"/>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iterate type="lt">
                                    <p:tmPct val="0"/>
                                  </p:iterate>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3" presetClass="exit" presetSubtype="32" fill="hold" grpId="1" nodeType="clickEffect">
                                  <p:stCondLst>
                                    <p:cond delay="0"/>
                                  </p:stCondLst>
                                  <p:iterate type="lt">
                                    <p:tmPct val="0"/>
                                  </p:iterate>
                                  <p:childTnLst>
                                    <p:anim calcmode="lin" valueType="num">
                                      <p:cBhvr>
                                        <p:cTn id="13" dur="500"/>
                                        <p:tgtEl>
                                          <p:spTgt spid="2"/>
                                        </p:tgtEl>
                                        <p:attrNameLst>
                                          <p:attrName>ppt_w</p:attrName>
                                        </p:attrNameLst>
                                      </p:cBhvr>
                                      <p:tavLst>
                                        <p:tav tm="0">
                                          <p:val>
                                            <p:strVal val="ppt_w"/>
                                          </p:val>
                                        </p:tav>
                                        <p:tav tm="100000">
                                          <p:val>
                                            <p:fltVal val="0"/>
                                          </p:val>
                                        </p:tav>
                                      </p:tavLst>
                                    </p:anim>
                                    <p:anim calcmode="lin" valueType="num">
                                      <p:cBhvr>
                                        <p:cTn id="14" dur="500"/>
                                        <p:tgtEl>
                                          <p:spTgt spid="2"/>
                                        </p:tgtEl>
                                        <p:attrNameLst>
                                          <p:attrName>ppt_h</p:attrName>
                                        </p:attrNameLst>
                                      </p:cBhvr>
                                      <p:tavLst>
                                        <p:tav tm="0">
                                          <p:val>
                                            <p:strVal val="ppt_h"/>
                                          </p:val>
                                        </p:tav>
                                        <p:tav tm="100000">
                                          <p:val>
                                            <p:fltVal val="0"/>
                                          </p:val>
                                        </p:tav>
                                      </p:tavLst>
                                    </p:anim>
                                    <p:set>
                                      <p:cBhvr>
                                        <p:cTn id="15" dur="1" fill="hold">
                                          <p:stCondLst>
                                            <p:cond delay="499"/>
                                          </p:stCondLst>
                                        </p:cTn>
                                        <p:tgtEl>
                                          <p:spTgt spid="2"/>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31" presetClass="exit" presetSubtype="0" fill="hold" grpId="2" nodeType="clickEffect">
                                  <p:stCondLst>
                                    <p:cond delay="0"/>
                                  </p:stCondLst>
                                  <p:iterate type="lt">
                                    <p:tmPct val="5000"/>
                                  </p:iterate>
                                  <p:childTnLst>
                                    <p:anim calcmode="lin" valueType="num">
                                      <p:cBhvr>
                                        <p:cTn id="19" dur="1000"/>
                                        <p:tgtEl>
                                          <p:spTgt spid="2"/>
                                        </p:tgtEl>
                                        <p:attrNameLst>
                                          <p:attrName>ppt_w</p:attrName>
                                        </p:attrNameLst>
                                      </p:cBhvr>
                                      <p:tavLst>
                                        <p:tav tm="0">
                                          <p:val>
                                            <p:strVal val="ppt_w"/>
                                          </p:val>
                                        </p:tav>
                                        <p:tav tm="100000">
                                          <p:val>
                                            <p:fltVal val="0"/>
                                          </p:val>
                                        </p:tav>
                                      </p:tavLst>
                                    </p:anim>
                                    <p:anim calcmode="lin" valueType="num">
                                      <p:cBhvr>
                                        <p:cTn id="20" dur="1000"/>
                                        <p:tgtEl>
                                          <p:spTgt spid="2"/>
                                        </p:tgtEl>
                                        <p:attrNameLst>
                                          <p:attrName>ppt_h</p:attrName>
                                        </p:attrNameLst>
                                      </p:cBhvr>
                                      <p:tavLst>
                                        <p:tav tm="0">
                                          <p:val>
                                            <p:strVal val="ppt_h"/>
                                          </p:val>
                                        </p:tav>
                                        <p:tav tm="100000">
                                          <p:val>
                                            <p:fltVal val="0"/>
                                          </p:val>
                                        </p:tav>
                                      </p:tavLst>
                                    </p:anim>
                                    <p:anim calcmode="lin" valueType="num">
                                      <p:cBhvr>
                                        <p:cTn id="21" dur="1000"/>
                                        <p:tgtEl>
                                          <p:spTgt spid="2"/>
                                        </p:tgtEl>
                                        <p:attrNameLst>
                                          <p:attrName>style.rotation</p:attrName>
                                        </p:attrNameLst>
                                      </p:cBhvr>
                                      <p:tavLst>
                                        <p:tav tm="0">
                                          <p:val>
                                            <p:fltVal val="0"/>
                                          </p:val>
                                        </p:tav>
                                        <p:tav tm="100000">
                                          <p:val>
                                            <p:fltVal val="90"/>
                                          </p:val>
                                        </p:tav>
                                      </p:tavLst>
                                    </p:anim>
                                    <p:animEffect transition="out" filter="fade">
                                      <p:cBhvr>
                                        <p:cTn id="22" dur="1000"/>
                                        <p:tgtEl>
                                          <p:spTgt spid="2"/>
                                        </p:tgtEl>
                                      </p:cBhvr>
                                    </p:animEffect>
                                    <p:set>
                                      <p:cBhvr>
                                        <p:cTn id="23" dur="1" fill="hold">
                                          <p:stCondLst>
                                            <p:cond delay="999"/>
                                          </p:stCondLst>
                                        </p:cTn>
                                        <p:tgtEl>
                                          <p:spTgt spid="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4" presetClass="exit" presetSubtype="10" fill="hold" nodeType="clickEffect">
                                  <p:stCondLst>
                                    <p:cond delay="0"/>
                                  </p:stCondLst>
                                  <p:childTnLst>
                                    <p:animEffect transition="out" filter="randombar(horizontal)">
                                      <p:cBhvr>
                                        <p:cTn id="27" dur="500"/>
                                        <p:tgtEl>
                                          <p:spTgt spid="4"/>
                                        </p:tgtEl>
                                      </p:cBhvr>
                                    </p:animEffect>
                                    <p:set>
                                      <p:cBhvr>
                                        <p:cTn id="2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Sphinx</a:t>
            </a:r>
            <a:endParaRPr lang="en-US" dirty="0"/>
          </a:p>
        </p:txBody>
      </p:sp>
      <p:sp>
        <p:nvSpPr>
          <p:cNvPr id="3" name="Content Placeholder 2"/>
          <p:cNvSpPr>
            <a:spLocks noGrp="1"/>
          </p:cNvSpPr>
          <p:nvPr>
            <p:ph idx="1"/>
          </p:nvPr>
        </p:nvSpPr>
        <p:spPr/>
        <p:txBody>
          <a:bodyPr/>
          <a:lstStyle/>
          <a:p>
            <a:r>
              <a:rPr lang="en-US" b="1" dirty="0" smtClean="0"/>
              <a:t>The Great Sphinx also stands on the Giza plateau. This immense sculpture, with the body of a lion and the head of a man, acts as the guardian of the tombs of the great kings according to the Ancient Egyptians. It was probably sculpted out of an unwanted mound of limestone in the desert during the time of Khafre.</a:t>
            </a:r>
            <a:endParaRPr lang="en-US" dirty="0"/>
          </a:p>
        </p:txBody>
      </p:sp>
    </p:spTree>
  </p:cSld>
  <p:clrMapOvr>
    <a:masterClrMapping/>
  </p:clrMapOvr>
  <p:transition advClick="0" advTm="15000">
    <p:push dir="u"/>
    <p:sndAc>
      <p:stSnd>
        <p:snd r:embed="rId2" name="Ring"/>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iterate type="lt">
                                    <p:tmPct val="0"/>
                                  </p:iterate>
                                  <p:childTnLst>
                                    <p:animClr clrSpc="rgb">
                                      <p:cBhvr override="childStyle">
                                        <p:cTn id="6" dur="100" fill="hold"/>
                                        <p:tgtEl>
                                          <p:spTgt spid="2"/>
                                        </p:tgtEl>
                                        <p:attrNameLst>
                                          <p:attrName>style.color</p:attrName>
                                        </p:attrNameLst>
                                      </p:cBhvr>
                                      <p:to>
                                        <a:schemeClr val="accent2"/>
                                      </p:to>
                                    </p:animClr>
                                    <p:animClr clrSpc="rgb">
                                      <p:cBhvr>
                                        <p:cTn id="7" dur="100" fill="hold"/>
                                        <p:tgtEl>
                                          <p:spTgt spid="2"/>
                                        </p:tgtEl>
                                        <p:attrNameLst>
                                          <p:attrName>fillcolor</p:attrName>
                                        </p:attrNameLst>
                                      </p:cBhvr>
                                      <p:to>
                                        <a:schemeClr val="accent2"/>
                                      </p:to>
                                    </p:animClr>
                                    <p:set>
                                      <p:cBhvr>
                                        <p:cTn id="8" dur="100" fill="hold"/>
                                        <p:tgtEl>
                                          <p:spTgt spid="2"/>
                                        </p:tgtEl>
                                        <p:attrNameLst>
                                          <p:attrName>fill.type</p:attrName>
                                        </p:attrNameLst>
                                      </p:cBhvr>
                                      <p:to>
                                        <p:strVal val="solid"/>
                                      </p:to>
                                    </p:set>
                                    <p:set>
                                      <p:cBhvr>
                                        <p:cTn id="9" dur="100" fill="hold"/>
                                        <p:tgtEl>
                                          <p:spTgt spid="2"/>
                                        </p:tgtEl>
                                        <p:attrNameLst>
                                          <p:attrName>fill.on</p:attrName>
                                        </p:attrNameLst>
                                      </p:cBhvr>
                                      <p:to>
                                        <p:strVal val="true"/>
                                      </p:to>
                                    </p:set>
                                    <p:animRot by="120000">
                                      <p:cBhvr>
                                        <p:cTn id="10" dur="100" fill="hold">
                                          <p:stCondLst>
                                            <p:cond delay="0"/>
                                          </p:stCondLst>
                                        </p:cTn>
                                        <p:tgtEl>
                                          <p:spTgt spid="2"/>
                                        </p:tgtEl>
                                        <p:attrNameLst>
                                          <p:attrName>r</p:attrName>
                                        </p:attrNameLst>
                                      </p:cBhvr>
                                    </p:animRot>
                                    <p:animRot by="-240000">
                                      <p:cBhvr>
                                        <p:cTn id="11" dur="200" fill="hold">
                                          <p:stCondLst>
                                            <p:cond delay="200"/>
                                          </p:stCondLst>
                                        </p:cTn>
                                        <p:tgtEl>
                                          <p:spTgt spid="2"/>
                                        </p:tgtEl>
                                        <p:attrNameLst>
                                          <p:attrName>r</p:attrName>
                                        </p:attrNameLst>
                                      </p:cBhvr>
                                    </p:animRot>
                                    <p:animRot by="240000">
                                      <p:cBhvr>
                                        <p:cTn id="12" dur="200" fill="hold">
                                          <p:stCondLst>
                                            <p:cond delay="400"/>
                                          </p:stCondLst>
                                        </p:cTn>
                                        <p:tgtEl>
                                          <p:spTgt spid="2"/>
                                        </p:tgtEl>
                                        <p:attrNameLst>
                                          <p:attrName>r</p:attrName>
                                        </p:attrNameLst>
                                      </p:cBhvr>
                                    </p:animRot>
                                    <p:animRot by="-240000">
                                      <p:cBhvr>
                                        <p:cTn id="13" dur="200" fill="hold">
                                          <p:stCondLst>
                                            <p:cond delay="600"/>
                                          </p:stCondLst>
                                        </p:cTn>
                                        <p:tgtEl>
                                          <p:spTgt spid="2"/>
                                        </p:tgtEl>
                                        <p:attrNameLst>
                                          <p:attrName>r</p:attrName>
                                        </p:attrNameLst>
                                      </p:cBhvr>
                                    </p:animRot>
                                    <p:animRot by="120000">
                                      <p:cBhvr>
                                        <p:cTn id="14" dur="200" fill="hold">
                                          <p:stCondLst>
                                            <p:cond delay="800"/>
                                          </p:stCondLst>
                                        </p:cTn>
                                        <p:tgtEl>
                                          <p:spTgt spid="2"/>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45" presetClass="exit" presetSubtype="0" fill="hold" grpId="1" nodeType="clickEffect">
                                  <p:stCondLst>
                                    <p:cond delay="0"/>
                                  </p:stCondLst>
                                  <p:iterate type="lt">
                                    <p:tmPct val="10000"/>
                                  </p:iterate>
                                  <p:childTnLst>
                                    <p:animEffect transition="out" filter="fade">
                                      <p:cBhvr>
                                        <p:cTn id="18" dur="2000"/>
                                        <p:tgtEl>
                                          <p:spTgt spid="2"/>
                                        </p:tgtEl>
                                      </p:cBhvr>
                                    </p:animEffect>
                                    <p:anim calcmode="lin" valueType="num">
                                      <p:cBhvr>
                                        <p:cTn id="19"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0" dur="2000"/>
                                        <p:tgtEl>
                                          <p:spTgt spid="2"/>
                                        </p:tgtEl>
                                        <p:attrNameLst>
                                          <p:attrName>ppt_h</p:attrName>
                                        </p:attrNameLst>
                                      </p:cBhvr>
                                      <p:tavLst>
                                        <p:tav tm="0">
                                          <p:val>
                                            <p:strVal val="ppt_h"/>
                                          </p:val>
                                        </p:tav>
                                        <p:tav tm="100000">
                                          <p:val>
                                            <p:strVal val="ppt_h"/>
                                          </p:val>
                                        </p:tav>
                                      </p:tavLst>
                                    </p:anim>
                                    <p:set>
                                      <p:cBhvr>
                                        <p:cTn id="21" dur="1" fill="hold">
                                          <p:stCondLst>
                                            <p:cond delay="1999"/>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55" presetClass="exit" presetSubtype="0" fill="hold" grpId="0" nodeType="clickEffect">
                                  <p:stCondLst>
                                    <p:cond delay="0"/>
                                  </p:stCondLst>
                                  <p:iterate type="lt">
                                    <p:tmPct val="0"/>
                                  </p:iterate>
                                  <p:childTnLst>
                                    <p:anim calcmode="lin" valueType="num">
                                      <p:cBhvr>
                                        <p:cTn id="25" dur="1000"/>
                                        <p:tgtEl>
                                          <p:spTgt spid="3">
                                            <p:txEl>
                                              <p:pRg st="0" end="0"/>
                                            </p:txEl>
                                          </p:spTgt>
                                        </p:tgtEl>
                                        <p:attrNameLst>
                                          <p:attrName>ppt_w</p:attrName>
                                        </p:attrNameLst>
                                      </p:cBhvr>
                                      <p:tavLst>
                                        <p:tav tm="0">
                                          <p:val>
                                            <p:strVal val="ppt_w"/>
                                          </p:val>
                                        </p:tav>
                                        <p:tav tm="100000">
                                          <p:val>
                                            <p:strVal val="ppt_w*0.70"/>
                                          </p:val>
                                        </p:tav>
                                      </p:tavLst>
                                    </p:anim>
                                    <p:anim calcmode="lin" valueType="num">
                                      <p:cBhvr>
                                        <p:cTn id="26" dur="1000"/>
                                        <p:tgtEl>
                                          <p:spTgt spid="3">
                                            <p:txEl>
                                              <p:pRg st="0" end="0"/>
                                            </p:txEl>
                                          </p:spTgt>
                                        </p:tgtEl>
                                        <p:attrNameLst>
                                          <p:attrName>ppt_h</p:attrName>
                                        </p:attrNameLst>
                                      </p:cBhvr>
                                      <p:tavLst>
                                        <p:tav tm="0">
                                          <p:val>
                                            <p:strVal val="ppt_h"/>
                                          </p:val>
                                        </p:tav>
                                        <p:tav tm="100000">
                                          <p:val>
                                            <p:strVal val="ppt_h"/>
                                          </p:val>
                                        </p:tav>
                                      </p:tavLst>
                                    </p:anim>
                                    <p:animEffect transition="out" filter="fade">
                                      <p:cBhvr>
                                        <p:cTn id="27" dur="1000"/>
                                        <p:tgtEl>
                                          <p:spTgt spid="3">
                                            <p:txEl>
                                              <p:pRg st="0" end="0"/>
                                            </p:txEl>
                                          </p:spTgt>
                                        </p:tgtEl>
                                      </p:cBhvr>
                                    </p:animEffect>
                                    <p:set>
                                      <p:cBhvr>
                                        <p:cTn id="28"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1" presetClass="exit" presetSubtype="0" fill="hold" grpId="1" nodeType="clickEffect">
                                  <p:stCondLst>
                                    <p:cond delay="0"/>
                                  </p:stCondLst>
                                  <p:iterate type="lt">
                                    <p:tmPct val="10000"/>
                                  </p:iterate>
                                  <p:childTnLst>
                                    <p:anim calcmode="lin" valueType="num">
                                      <p:cBhvr>
                                        <p:cTn id="32" dur="500"/>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p:tgtEl>
                                          <p:spTgt spid="3">
                                            <p:txEl>
                                              <p:pRg st="0" end="0"/>
                                            </p:txEl>
                                          </p:spTgt>
                                        </p:tgtEl>
                                        <p:attrNameLst>
                                          <p:attrName>ppt_y</p:attrName>
                                        </p:attrNameLst>
                                      </p:cBhvr>
                                      <p:tavLst>
                                        <p:tav tm="0">
                                          <p:val>
                                            <p:strVal val="ppt_y"/>
                                          </p:val>
                                        </p:tav>
                                        <p:tav tm="100000">
                                          <p:val>
                                            <p:strVal val="ppt_y"/>
                                          </p:val>
                                        </p:tav>
                                      </p:tavLst>
                                    </p:anim>
                                    <p:anim calcmode="lin" valueType="num">
                                      <p:cBhvr>
                                        <p:cTn id="34" dur="500"/>
                                        <p:tgtEl>
                                          <p:spTgt spid="3">
                                            <p:txEl>
                                              <p:pRg st="0" end="0"/>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35" dur="500"/>
                                        <p:tgtEl>
                                          <p:spTgt spid="3">
                                            <p:txEl>
                                              <p:pRg st="0" end="0"/>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36" dur="500" tmFilter="0,0; .5, 0; 1, 1"/>
                                        <p:tgtEl>
                                          <p:spTgt spid="3">
                                            <p:txEl>
                                              <p:pRg st="0" end="0"/>
                                            </p:txEl>
                                          </p:spTgt>
                                        </p:tgtEl>
                                      </p:cBhvr>
                                    </p:animEffect>
                                    <p:set>
                                      <p:cBhvr>
                                        <p:cTn id="3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Sphinx</a:t>
            </a:r>
            <a:endParaRPr lang="en-US" dirty="0"/>
          </a:p>
        </p:txBody>
      </p:sp>
      <p:pic>
        <p:nvPicPr>
          <p:cNvPr id="4" name="Content Placeholder 3" descr="egy007.jpg"/>
          <p:cNvPicPr>
            <a:picLocks noGrp="1" noChangeAspect="1"/>
          </p:cNvPicPr>
          <p:nvPr>
            <p:ph idx="1"/>
          </p:nvPr>
        </p:nvPicPr>
        <p:blipFill>
          <a:blip r:embed="rId3"/>
          <a:stretch>
            <a:fillRect/>
          </a:stretch>
        </p:blipFill>
        <p:spPr>
          <a:xfrm>
            <a:off x="457201" y="1292073"/>
            <a:ext cx="8229600" cy="5337327"/>
          </a:xfrm>
        </p:spPr>
      </p:pic>
    </p:spTree>
  </p:cSld>
  <p:clrMapOvr>
    <a:masterClrMapping/>
  </p:clrMapOvr>
  <p:transition advClick="0" advTm="15000">
    <p:push dir="u"/>
    <p:sndAc>
      <p:stSnd>
        <p:snd r:embed="rId2" name="Ring"/>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Step Pyramid</a:t>
            </a:r>
            <a:endParaRPr lang="en-US" dirty="0"/>
          </a:p>
        </p:txBody>
      </p:sp>
      <p:sp>
        <p:nvSpPr>
          <p:cNvPr id="3" name="Content Placeholder 2"/>
          <p:cNvSpPr>
            <a:spLocks noGrp="1"/>
          </p:cNvSpPr>
          <p:nvPr>
            <p:ph idx="1"/>
          </p:nvPr>
        </p:nvSpPr>
        <p:spPr>
          <a:xfrm>
            <a:off x="457200" y="1417638"/>
            <a:ext cx="8229600" cy="4525963"/>
          </a:xfrm>
        </p:spPr>
        <p:txBody>
          <a:bodyPr>
            <a:normAutofit fontScale="85000" lnSpcReduction="20000"/>
          </a:bodyPr>
          <a:lstStyle/>
          <a:p>
            <a:r>
              <a:rPr lang="en-US" b="1" dirty="0" smtClean="0"/>
              <a:t>Egyptologists currently believe that the design for the Egyptian Pyramid was inspired by the fact that the sand dunes in the desert naturally form a pyramidal shape, which is very stable.</a:t>
            </a:r>
            <a:r>
              <a:rPr lang="en-US" b="1" dirty="0" smtClean="0"/>
              <a:t> </a:t>
            </a:r>
          </a:p>
          <a:p>
            <a:r>
              <a:rPr lang="en-US" b="1" dirty="0" smtClean="0"/>
              <a:t>The </a:t>
            </a:r>
            <a:r>
              <a:rPr lang="en-US" b="1" dirty="0" smtClean="0"/>
              <a:t>Pyramids themselves developed out of designs of previous tombs. Early Egyptian tombs were bench-shaped mounds called mastabas.</a:t>
            </a:r>
            <a:r>
              <a:rPr lang="en-US" b="1" dirty="0" smtClean="0"/>
              <a:t> </a:t>
            </a:r>
          </a:p>
          <a:p>
            <a:r>
              <a:rPr lang="en-US" b="1" dirty="0" smtClean="0"/>
              <a:t>About </a:t>
            </a:r>
            <a:r>
              <a:rPr lang="en-US" b="1" dirty="0" smtClean="0"/>
              <a:t>2780 B.C., King Zoser's architect, Imhotep, designed the first pyramid by layering six mastabas of decreasing size one on top of the other. Thus, the Step Pyramid was born. This pyramid was used, like its descendants, as a tomb for the dead king.</a:t>
            </a:r>
            <a:endParaRPr lang="en-US" dirty="0"/>
          </a:p>
        </p:txBody>
      </p:sp>
    </p:spTree>
  </p:cSld>
  <p:clrMapOvr>
    <a:masterClrMapping/>
  </p:clrMapOvr>
  <p:transition advClick="0" advTm="15000">
    <p:push dir="u"/>
    <p:sndAc>
      <p:stSnd>
        <p:snd r:embed="rId2" name="Ring"/>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xit" presetSubtype="0" fill="hold" grpId="0" nodeType="clickEffect">
                                  <p:stCondLst>
                                    <p:cond delay="0"/>
                                  </p:stCondLst>
                                  <p:iterate type="lt">
                                    <p:tmPct val="10000"/>
                                  </p:iterate>
                                  <p:childTnLst>
                                    <p:anim calcmode="lin" valueType="num">
                                      <p:cBhvr>
                                        <p:cTn id="6" dur="500"/>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7" dur="500"/>
                                        <p:tgtEl>
                                          <p:spTgt spid="3">
                                            <p:txEl>
                                              <p:pRg st="0" end="0"/>
                                            </p:txEl>
                                          </p:spTgt>
                                        </p:tgtEl>
                                        <p:attrNameLst>
                                          <p:attrName>ppt_y</p:attrName>
                                        </p:attrNameLst>
                                      </p:cBhvr>
                                      <p:tavLst>
                                        <p:tav tm="0">
                                          <p:val>
                                            <p:strVal val="ppt_y"/>
                                          </p:val>
                                        </p:tav>
                                        <p:tav tm="100000">
                                          <p:val>
                                            <p:strVal val="ppt_y"/>
                                          </p:val>
                                        </p:tav>
                                      </p:tavLst>
                                    </p:anim>
                                    <p:anim calcmode="lin" valueType="num">
                                      <p:cBhvr>
                                        <p:cTn id="8" dur="500"/>
                                        <p:tgtEl>
                                          <p:spTgt spid="3">
                                            <p:txEl>
                                              <p:pRg st="0" end="0"/>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9" dur="500"/>
                                        <p:tgtEl>
                                          <p:spTgt spid="3">
                                            <p:txEl>
                                              <p:pRg st="0" end="0"/>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10" dur="500" tmFilter="0,0; .5, 0; 1, 1"/>
                                        <p:tgtEl>
                                          <p:spTgt spid="3">
                                            <p:txEl>
                                              <p:pRg st="0" end="0"/>
                                            </p:txEl>
                                          </p:spTgt>
                                        </p:tgtEl>
                                      </p:cBhvr>
                                    </p:animEffect>
                                    <p:set>
                                      <p:cBhvr>
                                        <p:cTn id="11"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41" presetClass="exit" presetSubtype="0" fill="hold" grpId="0" nodeType="clickEffect">
                                  <p:stCondLst>
                                    <p:cond delay="0"/>
                                  </p:stCondLst>
                                  <p:iterate type="lt">
                                    <p:tmPct val="10000"/>
                                  </p:iterate>
                                  <p:childTnLst>
                                    <p:anim calcmode="lin" valueType="num">
                                      <p:cBhvr>
                                        <p:cTn id="15" dur="500"/>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p:tgtEl>
                                          <p:spTgt spid="3">
                                            <p:txEl>
                                              <p:pRg st="1" end="1"/>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18" dur="500"/>
                                        <p:tgtEl>
                                          <p:spTgt spid="3">
                                            <p:txEl>
                                              <p:pRg st="1" end="1"/>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19" dur="500" tmFilter="0,0; .5, 0; 1, 1"/>
                                        <p:tgtEl>
                                          <p:spTgt spid="3">
                                            <p:txEl>
                                              <p:pRg st="1" end="1"/>
                                            </p:txEl>
                                          </p:spTgt>
                                        </p:tgtEl>
                                      </p:cBhvr>
                                    </p:animEffect>
                                    <p:set>
                                      <p:cBhvr>
                                        <p:cTn id="20"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1" presetClass="exit" presetSubtype="0" fill="hold" grpId="0" nodeType="clickEffect">
                                  <p:stCondLst>
                                    <p:cond delay="0"/>
                                  </p:stCondLst>
                                  <p:iterate type="lt">
                                    <p:tmPct val="10000"/>
                                  </p:iterate>
                                  <p:childTnLst>
                                    <p:anim calcmode="lin" valueType="num">
                                      <p:cBhvr>
                                        <p:cTn id="24" dur="500"/>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p:tgtEl>
                                          <p:spTgt spid="3">
                                            <p:txEl>
                                              <p:pRg st="2" end="2"/>
                                            </p:txEl>
                                          </p:spTgt>
                                        </p:tgtEl>
                                        <p:attrNameLst>
                                          <p:attrName>ppt_y</p:attrName>
                                        </p:attrNameLst>
                                      </p:cBhvr>
                                      <p:tavLst>
                                        <p:tav tm="0">
                                          <p:val>
                                            <p:strVal val="ppt_y"/>
                                          </p:val>
                                        </p:tav>
                                        <p:tav tm="100000">
                                          <p:val>
                                            <p:strVal val="ppt_y"/>
                                          </p:val>
                                        </p:tav>
                                      </p:tavLst>
                                    </p:anim>
                                    <p:anim calcmode="lin" valueType="num">
                                      <p:cBhvr>
                                        <p:cTn id="26" dur="500"/>
                                        <p:tgtEl>
                                          <p:spTgt spid="3">
                                            <p:txEl>
                                              <p:pRg st="2" end="2"/>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27" dur="500"/>
                                        <p:tgtEl>
                                          <p:spTgt spid="3">
                                            <p:txEl>
                                              <p:pRg st="2" end="2"/>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28" dur="500" tmFilter="0,0; .5, 0; 1, 1"/>
                                        <p:tgtEl>
                                          <p:spTgt spid="3">
                                            <p:txEl>
                                              <p:pRg st="2" end="2"/>
                                            </p:txEl>
                                          </p:spTgt>
                                        </p:tgtEl>
                                      </p:cBhvr>
                                    </p:animEffect>
                                    <p:set>
                                      <p:cBhvr>
                                        <p:cTn id="29"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Step Pyramid </a:t>
            </a:r>
            <a:endParaRPr lang="en-US" dirty="0"/>
          </a:p>
        </p:txBody>
      </p:sp>
      <p:pic>
        <p:nvPicPr>
          <p:cNvPr id="4" name="Content Placeholder 3" descr="egy003.gif"/>
          <p:cNvPicPr>
            <a:picLocks noGrp="1" noChangeAspect="1"/>
          </p:cNvPicPr>
          <p:nvPr>
            <p:ph idx="1"/>
          </p:nvPr>
        </p:nvPicPr>
        <p:blipFill>
          <a:blip r:embed="rId3"/>
          <a:stretch>
            <a:fillRect/>
          </a:stretch>
        </p:blipFill>
        <p:spPr>
          <a:xfrm>
            <a:off x="457200" y="1377156"/>
            <a:ext cx="7696200" cy="4261644"/>
          </a:xfrm>
        </p:spPr>
      </p:pic>
    </p:spTree>
  </p:cSld>
  <p:clrMapOvr>
    <a:masterClrMapping/>
  </p:clrMapOvr>
  <p:transition advClick="0" advTm="15000">
    <p:push dir="u"/>
    <p:sndAc>
      <p:stSnd>
        <p:snd r:embed="rId2" name="Ring"/>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Egyptian Monument</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b="1" dirty="0" smtClean="0"/>
              <a:t>While the Pyramids are the most recognizable of Egyptian monuments, many other impressive structures were built by the ancients.</a:t>
            </a:r>
            <a:r>
              <a:rPr lang="en-US" b="1" dirty="0" smtClean="0"/>
              <a:t> </a:t>
            </a:r>
          </a:p>
          <a:p>
            <a:r>
              <a:rPr lang="en-US" b="1" dirty="0" smtClean="0"/>
              <a:t>Temples </a:t>
            </a:r>
            <a:r>
              <a:rPr lang="en-US" b="1" dirty="0" smtClean="0"/>
              <a:t>were constructed to pay tribute to the gods and the Pharaoh, who was considered a man-god himself. Shown to the right is the impressive Temple of Ramses II, considered to be the most powerful Pharaoh of Ancient Egypt</a:t>
            </a:r>
            <a:r>
              <a:rPr lang="en-US" b="1" dirty="0" smtClean="0"/>
              <a:t>.</a:t>
            </a:r>
            <a:endParaRPr lang="en-US" dirty="0"/>
          </a:p>
        </p:txBody>
      </p:sp>
    </p:spTree>
  </p:cSld>
  <p:clrMapOvr>
    <a:masterClrMapping/>
  </p:clrMapOvr>
  <p:transition advClick="0" advTm="15000">
    <p:push dir="u"/>
    <p:sndAc>
      <p:stSnd>
        <p:snd r:embed="rId2" name="Ring"/>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xit" presetSubtype="0" fill="hold" grpId="0" nodeType="clickEffect">
                                  <p:stCondLst>
                                    <p:cond delay="0"/>
                                  </p:stCondLst>
                                  <p:iterate type="lt">
                                    <p:tmPct val="10000"/>
                                  </p:iterate>
                                  <p:childTnLst>
                                    <p:anim calcmode="lin" valueType="num">
                                      <p:cBhvr>
                                        <p:cTn id="6" dur="500"/>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7" dur="500"/>
                                        <p:tgtEl>
                                          <p:spTgt spid="3">
                                            <p:txEl>
                                              <p:pRg st="0" end="0"/>
                                            </p:txEl>
                                          </p:spTgt>
                                        </p:tgtEl>
                                        <p:attrNameLst>
                                          <p:attrName>ppt_y</p:attrName>
                                        </p:attrNameLst>
                                      </p:cBhvr>
                                      <p:tavLst>
                                        <p:tav tm="0">
                                          <p:val>
                                            <p:strVal val="ppt_y"/>
                                          </p:val>
                                        </p:tav>
                                        <p:tav tm="100000">
                                          <p:val>
                                            <p:strVal val="ppt_y"/>
                                          </p:val>
                                        </p:tav>
                                      </p:tavLst>
                                    </p:anim>
                                    <p:anim calcmode="lin" valueType="num">
                                      <p:cBhvr>
                                        <p:cTn id="8" dur="500"/>
                                        <p:tgtEl>
                                          <p:spTgt spid="3">
                                            <p:txEl>
                                              <p:pRg st="0" end="0"/>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9" dur="500"/>
                                        <p:tgtEl>
                                          <p:spTgt spid="3">
                                            <p:txEl>
                                              <p:pRg st="0" end="0"/>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10" dur="500" tmFilter="0,0; .5, 0; 1, 1"/>
                                        <p:tgtEl>
                                          <p:spTgt spid="3">
                                            <p:txEl>
                                              <p:pRg st="0" end="0"/>
                                            </p:txEl>
                                          </p:spTgt>
                                        </p:tgtEl>
                                      </p:cBhvr>
                                    </p:animEffect>
                                    <p:set>
                                      <p:cBhvr>
                                        <p:cTn id="11"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41" presetClass="exit" presetSubtype="0" fill="hold" grpId="0" nodeType="clickEffect">
                                  <p:stCondLst>
                                    <p:cond delay="0"/>
                                  </p:stCondLst>
                                  <p:iterate type="lt">
                                    <p:tmPct val="10000"/>
                                  </p:iterate>
                                  <p:childTnLst>
                                    <p:anim calcmode="lin" valueType="num">
                                      <p:cBhvr>
                                        <p:cTn id="15" dur="500"/>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p:tgtEl>
                                          <p:spTgt spid="3">
                                            <p:txEl>
                                              <p:pRg st="1" end="1"/>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18" dur="500"/>
                                        <p:tgtEl>
                                          <p:spTgt spid="3">
                                            <p:txEl>
                                              <p:pRg st="1" end="1"/>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19" dur="500" tmFilter="0,0; .5, 0; 1, 1"/>
                                        <p:tgtEl>
                                          <p:spTgt spid="3">
                                            <p:txEl>
                                              <p:pRg st="1" end="1"/>
                                            </p:txEl>
                                          </p:spTgt>
                                        </p:tgtEl>
                                      </p:cBhvr>
                                    </p:animEffect>
                                    <p:set>
                                      <p:cBhvr>
                                        <p:cTn id="20"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7106</TotalTime>
  <Words>1156</Words>
  <Application>Microsoft Macintosh PowerPoint</Application>
  <PresentationFormat>On-screen Show (4:3)</PresentationFormat>
  <Paragraphs>53</Paragraphs>
  <Slides>18</Slides>
  <Notes>0</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Office Theme</vt:lpstr>
      <vt:lpstr>Monuments of Ancient Egypt</vt:lpstr>
      <vt:lpstr>What  is monument?</vt:lpstr>
      <vt:lpstr>The Pyramid of Giza</vt:lpstr>
      <vt:lpstr>The Pyramid of Giza</vt:lpstr>
      <vt:lpstr>The Sphinx</vt:lpstr>
      <vt:lpstr>The Sphinx</vt:lpstr>
      <vt:lpstr>The Step Pyramid</vt:lpstr>
      <vt:lpstr>The Step Pyramid </vt:lpstr>
      <vt:lpstr>The Egyptian Monument </vt:lpstr>
      <vt:lpstr>The Egyptian Monument</vt:lpstr>
      <vt:lpstr>The Cairo Tower</vt:lpstr>
      <vt:lpstr>The Cairo Tower</vt:lpstr>
      <vt:lpstr>The Bent Pyramid</vt:lpstr>
      <vt:lpstr>The Bent Pyramid</vt:lpstr>
      <vt:lpstr>The Pyramid of Djoser</vt:lpstr>
      <vt:lpstr>The Pyramid of Djoser</vt:lpstr>
      <vt:lpstr>Closing</vt:lpstr>
      <vt:lpstr>Bibliography </vt:lpstr>
    </vt:vector>
  </TitlesOfParts>
  <Company/>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Monuments of Ancient Egypt</dc:title>
  <dc:creator>NYCDOE Schools</dc:creator>
  <cp:lastModifiedBy>NYCDOE Schools</cp:lastModifiedBy>
  <cp:revision>32</cp:revision>
  <dcterms:created xsi:type="dcterms:W3CDTF">2010-04-23T01:10:44Z</dcterms:created>
  <dcterms:modified xsi:type="dcterms:W3CDTF">2010-04-23T01:13:29Z</dcterms:modified>
</cp:coreProperties>
</file>