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14.xml" ContentType="application/vnd.openxmlformats-officedocument.presentationml.slideLayout+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slideLayouts/slideLayout13.xml" ContentType="application/vnd.openxmlformats-officedocument.presentationml.slideLayout+xml"/>
  <Default Extension="bin" ContentType="application/vnd.openxmlformats-officedocument.presentationml.printerSettings"/>
  <Default Extension="rels" ContentType="application/vnd.openxmlformats-package.relationships+xml"/>
  <Override PartName="/ppt/slides/slide6.xml" ContentType="application/vnd.openxmlformats-officedocument.presentationml.slide+xml"/>
  <Default Extension="gif" ContentType="image/gif"/>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9"/>
  </p:notesMasterIdLst>
  <p:sldIdLst>
    <p:sldId id="256" r:id="rId2"/>
    <p:sldId id="259" r:id="rId3"/>
    <p:sldId id="260" r:id="rId4"/>
    <p:sldId id="258" r:id="rId5"/>
    <p:sldId id="257"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7263" autoAdjust="0"/>
    <p:restoredTop sz="95597" autoAdjust="0"/>
  </p:normalViewPr>
  <p:slideViewPr>
    <p:cSldViewPr snapToObjects="1">
      <p:cViewPr>
        <p:scale>
          <a:sx n="77" d="100"/>
          <a:sy n="77" d="100"/>
        </p:scale>
        <p:origin x="-1184"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theme" Target="theme/theme1.xml"/><Relationship Id="rId10" Type="http://schemas.openxmlformats.org/officeDocument/2006/relationships/printerSettings" Target="printerSettings/printerSettings1.bin"/><Relationship Id="rId5"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CD89A5-B148-D642-AE20-86C3D07ABEF0}" type="datetimeFigureOut">
              <a:rPr lang="en-US" smtClean="0"/>
              <a:pPr/>
              <a:t>5/18/10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3916DB-DAAD-8245-9689-E29A61D3F2D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E3916DB-DAAD-8245-9689-E29A61D3F2D3}"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3916DB-DAAD-8245-9689-E29A61D3F2D3}"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3"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useBgFill="1">
        <p:nvSpPr>
          <p:cNvPr id="12" name="Rectangle 11"/>
          <p:cNvSpPr/>
          <p:nvPr/>
        </p:nvSpPr>
        <p:spPr>
          <a:xfrm>
            <a:off x="341086" y="928914"/>
            <a:ext cx="8432800" cy="1770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85707" y="968189"/>
            <a:ext cx="7799387" cy="1237130"/>
          </a:xfrm>
        </p:spPr>
        <p:txBody>
          <a:bodyPr anchor="b" anchorCtr="0"/>
          <a:lstStyle>
            <a:lvl1pPr algn="r">
              <a:lnSpc>
                <a:spcPts val="5000"/>
              </a:lnSpc>
              <a:defRPr sz="4600">
                <a:solidFill>
                  <a:schemeClr val="accent1"/>
                </a:solidFill>
                <a:effectLst/>
              </a:defRPr>
            </a:lvl1pPr>
          </a:lstStyle>
          <a:p>
            <a:r>
              <a:rPr lang="en-US" smtClean="0"/>
              <a:t>Click to edit Master title style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ED06B925-3F85-0C42-9243-B40B3B6C08EB}" type="datetimeFigureOut">
              <a:rPr lang="en-US" smtClean="0"/>
              <a:pPr/>
              <a:t>5/18/10</a:t>
            </a:fld>
            <a:endParaRPr lang="en-US"/>
          </a:p>
        </p:txBody>
      </p:sp>
      <p:sp>
        <p:nvSpPr>
          <p:cNvPr id="6" name="Slide Number Placeholder 5"/>
          <p:cNvSpPr>
            <a:spLocks noGrp="1"/>
          </p:cNvSpPr>
          <p:nvPr>
            <p:ph type="sldNum" sz="quarter" idx="12"/>
          </p:nvPr>
        </p:nvSpPr>
        <p:spPr>
          <a:xfrm>
            <a:off x="4305300" y="6492875"/>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EBF5CD18-686B-47A9-AFD5-66CE5FA52A66}" type="slidenum">
              <a:rPr smtClean="0"/>
              <a:pPr/>
              <a:t>‹#›</a:t>
            </a:fld>
            <a:endParaRPr/>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57200" y="816802"/>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TitleSlideTop.jpg"/>
          <p:cNvPicPr>
            <a:picLocks noChangeAspect="1"/>
          </p:cNvPicPr>
          <p:nvPr/>
        </p:nvPicPr>
        <p:blipFill>
          <a:blip r:embed="rId2"/>
          <a:stretch>
            <a:fillRect/>
          </a:stretch>
        </p:blipFill>
        <p:spPr>
          <a:xfrm>
            <a:off x="457200" y="457200"/>
            <a:ext cx="8229600" cy="356646"/>
          </a:xfrm>
          <a:prstGeom prst="rect">
            <a:avLst/>
          </a:prstGeom>
        </p:spPr>
      </p:pic>
      <p:pic>
        <p:nvPicPr>
          <p:cNvPr id="10" name="Picture 9" descr="TitleSlideBottom.jpg"/>
          <p:cNvPicPr>
            <a:picLocks noChangeAspect="1"/>
          </p:cNvPicPr>
          <p:nvPr/>
        </p:nvPicPr>
        <p:blipFill>
          <a:blip r:embed="rId3"/>
          <a:stretch>
            <a:fillRect/>
          </a:stretch>
        </p:blipFill>
        <p:spPr>
          <a:xfrm>
            <a:off x="457200" y="2700601"/>
            <a:ext cx="8229600" cy="3700199"/>
          </a:xfrm>
          <a:prstGeom prst="rect">
            <a:avLst/>
          </a:prstGeom>
        </p:spPr>
      </p:pic>
      <p:sp>
        <p:nvSpPr>
          <p:cNvPr id="11"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useBgFill="1">
        <p:nvSpPr>
          <p:cNvPr id="7" name="Rectangle 6"/>
          <p:cNvSpPr/>
          <p:nvPr/>
        </p:nvSpPr>
        <p:spPr>
          <a:xfrm>
            <a:off x="355600" y="566057"/>
            <a:ext cx="8396514" cy="25980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Rectangle 4"/>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ED06B925-3F85-0C42-9243-B40B3B6C08EB}" type="datetimeFigureOut">
              <a:rPr lang="en-US" smtClean="0"/>
              <a:pPr/>
              <a:t>5/18/10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497BA7-38BF-AF40-8D0A-D4A0DB53CD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useBgFill="1">
        <p:nvSpPr>
          <p:cNvPr id="10" name="Rectangle 9"/>
          <p:cNvSpPr/>
          <p:nvPr/>
        </p:nvSpPr>
        <p:spPr>
          <a:xfrm>
            <a:off x="333828" y="566057"/>
            <a:ext cx="8454571" cy="2133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06B925-3F85-0C42-9243-B40B3B6C08EB}" type="datetimeFigureOut">
              <a:rPr lang="en-US" smtClean="0"/>
              <a:pPr/>
              <a:t>5/18/10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497BA7-38BF-AF40-8D0A-D4A0DB53CDC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Picture with Caption">
    <p:spTree>
      <p:nvGrpSpPr>
        <p:cNvPr id="1" name=""/>
        <p:cNvGrpSpPr/>
        <p:nvPr/>
      </p:nvGrpSpPr>
      <p:grpSpPr>
        <a:xfrm>
          <a:off x="0" y="0"/>
          <a:ext cx="0" cy="0"/>
          <a:chOff x="0" y="0"/>
          <a:chExt cx="0" cy="0"/>
        </a:xfrm>
      </p:grpSpPr>
      <p:sp useBgFill="1">
        <p:nvSpPr>
          <p:cNvPr id="10" name="Rectangle 9"/>
          <p:cNvSpPr/>
          <p:nvPr/>
        </p:nvSpPr>
        <p:spPr>
          <a:xfrm>
            <a:off x="355600" y="348343"/>
            <a:ext cx="8432800" cy="2351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5598058" y="3310469"/>
            <a:ext cx="5943600" cy="23706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06B925-3F85-0C42-9243-B40B3B6C08EB}" type="datetimeFigureOut">
              <a:rPr lang="en-US" smtClean="0"/>
              <a:pPr/>
              <a:t>5/18/10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497BA7-38BF-AF40-8D0A-D4A0DB53CDC2}" type="slidenum">
              <a:rPr lang="en-US" smtClean="0"/>
              <a:pPr/>
              <a:t>‹#›</a:t>
            </a:fld>
            <a:endParaRPr lang="en-US"/>
          </a:p>
        </p:txBody>
      </p:sp>
      <p:sp>
        <p:nvSpPr>
          <p:cNvPr id="11" name="Picture Placeholder 10"/>
          <p:cNvSpPr>
            <a:spLocks noGrp="1"/>
          </p:cNvSpPr>
          <p:nvPr>
            <p:ph type="pic" sz="quarter" idx="13"/>
          </p:nvPr>
        </p:nvSpPr>
        <p:spPr>
          <a:xfrm>
            <a:off x="4828032" y="457200"/>
            <a:ext cx="3621024" cy="5943600"/>
          </a:xfrm>
        </p:spPr>
        <p:txBody>
          <a:bodyPr/>
          <a:lstStyle>
            <a:lvl1pPr>
              <a:buNone/>
              <a:defRPr/>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D06B925-3F85-0C42-9243-B40B3B6C08EB}" type="datetimeFigureOut">
              <a:rPr lang="en-US" smtClean="0"/>
              <a:pPr/>
              <a:t>5/18/10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97BA7-38BF-AF40-8D0A-D4A0DB53CDC2}"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useBgFill="1">
        <p:nvSpPr>
          <p:cNvPr id="11" name="Rectangle 10"/>
          <p:cNvSpPr/>
          <p:nvPr/>
        </p:nvSpPr>
        <p:spPr>
          <a:xfrm>
            <a:off x="348342" y="362857"/>
            <a:ext cx="844005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VerticalRight.jpg"/>
          <p:cNvPicPr>
            <a:picLocks noChangeAspect="1"/>
          </p:cNvPicPr>
          <p:nvPr/>
        </p:nvPicPr>
        <p:blipFill>
          <a:blip r:embed="rId2"/>
          <a:stretch>
            <a:fillRect/>
          </a:stretch>
        </p:blipFill>
        <p:spPr>
          <a:xfrm>
            <a:off x="7111668" y="457200"/>
            <a:ext cx="1546230" cy="5943600"/>
          </a:xfrm>
          <a:prstGeom prst="rect">
            <a:avLst/>
          </a:prstGeom>
        </p:spPr>
      </p:pic>
      <p:sp>
        <p:nvSpPr>
          <p:cNvPr id="10" name="Rectangle 9"/>
          <p:cNvSpPr/>
          <p:nvPr/>
        </p:nvSpPr>
        <p:spPr>
          <a:xfrm rot="5400000">
            <a:off x="4074414"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D06B925-3F85-0C42-9243-B40B3B6C08EB}" type="datetimeFigureOut">
              <a:rPr lang="en-US" smtClean="0"/>
              <a:pPr/>
              <a:t>5/18/10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97BA7-38BF-AF40-8D0A-D4A0DB53CDC2}"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D06B925-3F85-0C42-9243-B40B3B6C08EB}" type="datetimeFigureOut">
              <a:rPr lang="en-US" smtClean="0"/>
              <a:pPr/>
              <a:t>5/18/10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97BA7-38BF-AF40-8D0A-D4A0DB53CD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useBgFill="1">
        <p:nvSpPr>
          <p:cNvPr id="10" name="Rectangle 9"/>
          <p:cNvSpPr/>
          <p:nvPr/>
        </p:nvSpPr>
        <p:spPr>
          <a:xfrm>
            <a:off x="326571" y="362857"/>
            <a:ext cx="8440058" cy="25182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98041" y="3575712"/>
            <a:ext cx="5396671" cy="1340467"/>
          </a:xfrm>
        </p:spPr>
        <p:txBody>
          <a:bodyPr tIns="0" bIns="0" anchor="b" anchorCtr="0"/>
          <a:lstStyle>
            <a:lvl1pPr algn="r">
              <a:defRPr sz="4600" b="0" cap="none" baseline="0">
                <a:solidFill>
                  <a:schemeClr val="accent1"/>
                </a:solidFill>
                <a:effectLst/>
              </a:defRPr>
            </a:lvl1pPr>
          </a:lstStyle>
          <a:p>
            <a:r>
              <a:rPr lang="en-US" smtClean="0"/>
              <a:t>Click to edit Master title style</a:t>
            </a:r>
            <a:endParaRPr/>
          </a:p>
        </p:txBody>
      </p:sp>
      <p:sp>
        <p:nvSpPr>
          <p:cNvPr id="3" name="Text Placeholder 2"/>
          <p:cNvSpPr>
            <a:spLocks noGrp="1"/>
          </p:cNvSpPr>
          <p:nvPr>
            <p:ph type="body" idx="1"/>
          </p:nvPr>
        </p:nvSpPr>
        <p:spPr>
          <a:xfrm>
            <a:off x="3098041" y="4980297"/>
            <a:ext cx="5396671" cy="810904"/>
          </a:xfrm>
        </p:spPr>
        <p:txBody>
          <a:bodyPr tIns="0" bIns="0" anchor="t" anchorCtr="0">
            <a:normAutofit/>
          </a:bodyPr>
          <a:lstStyle>
            <a:lvl1pPr marL="0" indent="0" algn="r">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06B925-3F85-0C42-9243-B40B3B6C08EB}" type="datetimeFigureOut">
              <a:rPr lang="en-US" smtClean="0"/>
              <a:pPr/>
              <a:t>5/18/10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06824" y="6492240"/>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EBF5CD18-686B-47A9-AFD5-66CE5FA52A66}" type="slidenum">
              <a:rPr smtClean="0"/>
              <a:pPr/>
              <a:t>‹#›</a:t>
            </a:fld>
            <a:endParaRPr/>
          </a:p>
        </p:txBody>
      </p:sp>
      <p:pic>
        <p:nvPicPr>
          <p:cNvPr id="7" name="Picture 6" descr="SectionHeaderLeft.jpg"/>
          <p:cNvPicPr>
            <a:picLocks noChangeAspect="1"/>
          </p:cNvPicPr>
          <p:nvPr/>
        </p:nvPicPr>
        <p:blipFill>
          <a:blip r:embed="rId2"/>
          <a:stretch>
            <a:fillRect/>
          </a:stretch>
        </p:blipFill>
        <p:spPr>
          <a:xfrm>
            <a:off x="470647" y="457200"/>
            <a:ext cx="2216561" cy="5943600"/>
          </a:xfrm>
          <a:prstGeom prst="rect">
            <a:avLst/>
          </a:prstGeom>
        </p:spPr>
      </p:pic>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222366"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D06B925-3F85-0C42-9243-B40B3B6C08EB}" type="datetimeFigureOut">
              <a:rPr lang="en-US" smtClean="0"/>
              <a:pPr/>
              <a:t>5/18/10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497BA7-38BF-AF40-8D0A-D4A0DB53CD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63388" y="2040081"/>
            <a:ext cx="3657600" cy="730415"/>
          </a:xfrm>
        </p:spPr>
        <p:txBody>
          <a:bodyPr tIns="0" bIns="0" anchor="ctr" anchorCtr="0">
            <a:noAutofit/>
          </a:bodyPr>
          <a:lstStyle>
            <a:lvl1pPr marL="0" indent="0" algn="ctr">
              <a:lnSpc>
                <a:spcPts val="3000"/>
              </a:lnSpc>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8032" y="2040081"/>
            <a:ext cx="3657600" cy="730415"/>
          </a:xfrm>
        </p:spPr>
        <p:txBody>
          <a:bodyPr tIns="0" bIns="0" anchor="ctr" anchorCtr="0">
            <a:noAutofit/>
          </a:bodyPr>
          <a:lstStyle>
            <a:lvl1pPr marL="0" indent="0" algn="ctr">
              <a:lnSpc>
                <a:spcPts val="3000"/>
              </a:lnSpc>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ED06B925-3F85-0C42-9243-B40B3B6C08EB}" type="datetimeFigureOut">
              <a:rPr lang="en-US" smtClean="0"/>
              <a:pPr/>
              <a:t>5/18/10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497BA7-38BF-AF40-8D0A-D4A0DB53CDC2}" type="slidenum">
              <a:rPr lang="en-US" smtClean="0"/>
              <a:pPr/>
              <a:t>‹#›</a:t>
            </a:fld>
            <a:endParaRPr lang="en-US"/>
          </a:p>
        </p:txBody>
      </p:sp>
      <p:cxnSp>
        <p:nvCxnSpPr>
          <p:cNvPr id="11" name="Straight Connector 10"/>
          <p:cNvCxnSpPr/>
          <p:nvPr/>
        </p:nvCxnSpPr>
        <p:spPr>
          <a:xfrm rot="5400000">
            <a:off x="2884488" y="4484687"/>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D06B925-3F85-0C42-9243-B40B3B6C08EB}" type="datetimeFigureOut">
              <a:rPr lang="en-US" smtClean="0"/>
              <a:pPr/>
              <a:t>5/18/10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497BA7-38BF-AF40-8D0A-D4A0DB53CDC2}" type="slidenum">
              <a:rPr lang="en-US" smtClean="0"/>
              <a:pPr/>
              <a:t>‹#›</a:t>
            </a:fld>
            <a:endParaRPr lang="en-US"/>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D06B925-3F85-0C42-9243-B40B3B6C08EB}" type="datetimeFigureOut">
              <a:rPr lang="en-US" smtClean="0"/>
              <a:pPr/>
              <a:t>5/18/10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497BA7-38BF-AF40-8D0A-D4A0DB53CDC2}"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D06B925-3F85-0C42-9243-B40B3B6C08EB}" type="datetimeFigureOut">
              <a:rPr lang="en-US" smtClean="0"/>
              <a:pPr/>
              <a:t>5/18/10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497BA7-38BF-AF40-8D0A-D4A0DB53CDC2}"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D06B925-3F85-0C42-9243-B40B3B6C08EB}" type="datetimeFigureOut">
              <a:rPr lang="en-US" smtClean="0"/>
              <a:pPr/>
              <a:t>5/18/10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497BA7-38BF-AF40-8D0A-D4A0DB53CDC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image" Target="../media/image1.jpeg"/><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theme" Target="../theme/theme1.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11" name="Picture 10" descr="RunningTop-R.jpg"/>
          <p:cNvPicPr>
            <a:picLocks noChangeAspect="1"/>
          </p:cNvPicPr>
          <p:nvPr/>
        </p:nvPicPr>
        <p:blipFill>
          <a:blip r:embed="rId16"/>
          <a:stretch>
            <a:fillRect/>
          </a:stretch>
        </p:blipFill>
        <p:spPr>
          <a:xfrm>
            <a:off x="457200" y="457200"/>
            <a:ext cx="8229600" cy="1382002"/>
          </a:xfrm>
          <a:prstGeom prst="rect">
            <a:avLst/>
          </a:prstGeom>
        </p:spPr>
      </p:pic>
      <p:sp>
        <p:nvSpPr>
          <p:cNvPr id="2" name="Title Placeholder 1"/>
          <p:cNvSpPr>
            <a:spLocks noGrp="1"/>
          </p:cNvSpPr>
          <p:nvPr>
            <p:ph type="title"/>
          </p:nvPr>
        </p:nvSpPr>
        <p:spPr>
          <a:xfrm>
            <a:off x="658813" y="456252"/>
            <a:ext cx="7824788" cy="1323041"/>
          </a:xfrm>
          <a:prstGeom prst="rect">
            <a:avLst/>
          </a:prstGeom>
          <a:effectLst/>
        </p:spPr>
        <p:txBody>
          <a:bodyPr vert="horz" lIns="91440" tIns="0" rIns="91440" bIns="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2286000" y="2286000"/>
            <a:ext cx="61976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90360" y="6492875"/>
            <a:ext cx="2133600" cy="365125"/>
          </a:xfrm>
          <a:prstGeom prst="rect">
            <a:avLst/>
          </a:prstGeom>
        </p:spPr>
        <p:txBody>
          <a:bodyPr vert="horz" lIns="91440" tIns="45720" rIns="91440" bIns="45720" rtlCol="0" anchor="ctr"/>
          <a:lstStyle>
            <a:lvl1pPr algn="r">
              <a:defRPr sz="1100" b="1">
                <a:solidFill>
                  <a:schemeClr val="bg1">
                    <a:lumMod val="65000"/>
                  </a:schemeClr>
                </a:solidFill>
                <a:latin typeface="Calibri" pitchFamily="34" charset="0"/>
              </a:defRPr>
            </a:lvl1pPr>
          </a:lstStyle>
          <a:p>
            <a:fld id="{ED06B925-3F85-0C42-9243-B40B3B6C08EB}" type="datetimeFigureOut">
              <a:rPr lang="en-US" smtClean="0"/>
              <a:pPr/>
              <a:t>5/18/10</a:t>
            </a:fld>
            <a:endParaRPr lang="en-US"/>
          </a:p>
        </p:txBody>
      </p:sp>
      <p:sp>
        <p:nvSpPr>
          <p:cNvPr id="5"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
        <p:nvSpPr>
          <p:cNvPr id="6" name="Slide Number Placeholder 5"/>
          <p:cNvSpPr>
            <a:spLocks noGrp="1"/>
          </p:cNvSpPr>
          <p:nvPr>
            <p:ph type="sldNum" sz="quarter" idx="4"/>
          </p:nvPr>
        </p:nvSpPr>
        <p:spPr>
          <a:xfrm>
            <a:off x="378666" y="6149788"/>
            <a:ext cx="533400" cy="365125"/>
          </a:xfrm>
          <a:prstGeom prst="rect">
            <a:avLst/>
          </a:prstGeom>
        </p:spPr>
        <p:txBody>
          <a:bodyPr vert="horz" lIns="91440" tIns="91440" rIns="91440" bIns="91440" rtlCol="0" anchor="ctr"/>
          <a:lstStyle>
            <a:lvl1pPr algn="l">
              <a:defRPr sz="1800" b="0">
                <a:solidFill>
                  <a:schemeClr val="accent1"/>
                </a:solidFill>
                <a:latin typeface="Calibri" pitchFamily="34" charset="0"/>
              </a:defRPr>
            </a:lvl1pPr>
          </a:lstStyle>
          <a:p>
            <a:fld id="{9E497BA7-38BF-AF40-8D0A-D4A0DB53CDC2}"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57200" y="184096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 r:id="rId13"/>
    <p:sldLayoutId r:id="rId14"/>
  </p:sldLayoutIdLst>
  <p:txStyles>
    <p:titleStyle>
      <a:lvl1pPr algn="r" defTabSz="914400" rtl="0" eaLnBrk="1" latinLnBrk="0" hangingPunct="1">
        <a:lnSpc>
          <a:spcPts val="5400"/>
        </a:lnSpc>
        <a:spcBef>
          <a:spcPct val="0"/>
        </a:spcBef>
        <a:buNone/>
        <a:defRPr sz="5200" kern="1200">
          <a:solidFill>
            <a:schemeClr val="bg1"/>
          </a:solidFill>
          <a:effectLst>
            <a:outerShdw blurRad="50800" dist="38100" dir="2700000" algn="tl" rotWithShape="0">
              <a:prstClr val="black">
                <a:alpha val="40000"/>
              </a:prstClr>
            </a:outerShdw>
          </a:effectLst>
          <a:latin typeface="+mj-lt"/>
          <a:ea typeface="+mj-ea"/>
          <a:cs typeface="+mj-cs"/>
        </a:defRPr>
      </a:lvl1pPr>
    </p:titleStyle>
    <p:bodyStyle>
      <a:lvl1pPr marL="282575" indent="-282575" algn="l" defTabSz="914400" rtl="0" eaLnBrk="1" latinLnBrk="0" hangingPunct="1">
        <a:spcBef>
          <a:spcPts val="1800"/>
        </a:spcBef>
        <a:buClr>
          <a:schemeClr val="accent1"/>
        </a:buClr>
        <a:buSzPct val="75000"/>
        <a:buFont typeface="Wingdings" pitchFamily="2" charset="2"/>
        <a:buChar char="n"/>
        <a:defRPr sz="2000" kern="1200">
          <a:solidFill>
            <a:schemeClr val="tx1">
              <a:lumMod val="85000"/>
              <a:lumOff val="15000"/>
            </a:schemeClr>
          </a:solidFill>
          <a:latin typeface="+mn-lt"/>
          <a:ea typeface="+mn-ea"/>
          <a:cs typeface="+mn-cs"/>
        </a:defRPr>
      </a:lvl1pPr>
      <a:lvl2pPr marL="577850" indent="-2952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2pPr>
      <a:lvl3pPr marL="86042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3pPr>
      <a:lvl4pPr marL="1143000"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4pPr>
      <a:lvl5pPr marL="142557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image" Target="../media/image7.jpe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7" Type="http://schemas.openxmlformats.org/officeDocument/2006/relationships/hyperlink" Target="http://en.wikipedia.org/wiki/Wikipedia:Verifiability%23Burden_of_evidence" TargetMode="External"/><Relationship Id="rId1" Type="http://schemas.openxmlformats.org/officeDocument/2006/relationships/slideLayout" Target="../slideLayouts/slideLayout2.xml"/><Relationship Id="rId24" Type="http://schemas.openxmlformats.org/officeDocument/2006/relationships/hyperlink" Target="http://en.wikipedia.org/wiki/Egyptian_pyramids%23cite_note-Ritter2003-4" TargetMode="External"/><Relationship Id="rId25" Type="http://schemas.openxmlformats.org/officeDocument/2006/relationships/hyperlink" Target="http://en.wikipedia.org/wiki/Pyramid_of_Djoser" TargetMode="External"/><Relationship Id="rId8" Type="http://schemas.openxmlformats.org/officeDocument/2006/relationships/hyperlink" Target="http://en.wikipedia.org/wiki/Giza_pyramid_complex" TargetMode="External"/><Relationship Id="rId13" Type="http://schemas.openxmlformats.org/officeDocument/2006/relationships/hyperlink" Target="http://en.wikipedia.org/wiki/Great_Sphinx_of_Giza" TargetMode="External"/><Relationship Id="rId10" Type="http://schemas.openxmlformats.org/officeDocument/2006/relationships/hyperlink" Target="http://en.wikipedia.org/wiki/Pyramid_of_Khafre" TargetMode="External"/><Relationship Id="rId12" Type="http://schemas.openxmlformats.org/officeDocument/2006/relationships/hyperlink" Target="http://en.wikipedia.org/wiki/Egyptian_hieroglyphs" TargetMode="External"/><Relationship Id="rId17" Type="http://schemas.openxmlformats.org/officeDocument/2006/relationships/hyperlink" Target="http://en.wikipedia.org/wiki/Egyptian_pyramids%23cite_note-0" TargetMode="External"/><Relationship Id="rId9" Type="http://schemas.openxmlformats.org/officeDocument/2006/relationships/hyperlink" Target="http://en.wikipedia.org/wiki/Pyramid_of_Khufu" TargetMode="External"/><Relationship Id="rId18" Type="http://schemas.openxmlformats.org/officeDocument/2006/relationships/hyperlink" Target="http://en.wikipedia.org/wiki/Egyptian_pyramids%23cite_note-1" TargetMode="External"/><Relationship Id="rId3" Type="http://schemas.openxmlformats.org/officeDocument/2006/relationships/hyperlink" Target="http://en.wikipedia.org/wiki/Wikipedia:Verifiability" TargetMode="External"/><Relationship Id="rId27" Type="http://schemas.openxmlformats.org/officeDocument/2006/relationships/hyperlink" Target="http://en.wikipedia.org/wiki/Imhotep" TargetMode="External"/><Relationship Id="rId14" Type="http://schemas.openxmlformats.org/officeDocument/2006/relationships/hyperlink" Target="http://en.wikipedia.org/wiki/Pyramid_(geometry)" TargetMode="External"/><Relationship Id="rId23" Type="http://schemas.openxmlformats.org/officeDocument/2006/relationships/hyperlink" Target="http://en.wikipedia.org/wiki/Egyptian_pyramids%23cite_note-shadow-3" TargetMode="External"/><Relationship Id="rId4" Type="http://schemas.openxmlformats.org/officeDocument/2006/relationships/hyperlink" Target="http://en.wikipedia.org/w/index.php?title=Egyptian_pyramids&amp;action=edit" TargetMode="External"/><Relationship Id="rId28" Type="http://schemas.openxmlformats.org/officeDocument/2006/relationships/hyperlink" Target="http://en.wikipedia.org/wiki/Cairo,_Egypt" TargetMode="External"/><Relationship Id="rId26" Type="http://schemas.openxmlformats.org/officeDocument/2006/relationships/hyperlink" Target="http://en.wikipedia.org/wiki/Third_dynasty_of_Egypt" TargetMode="External"/><Relationship Id="rId30" Type="http://schemas.openxmlformats.org/officeDocument/2006/relationships/hyperlink" Target="http://en.wikipedia.org/wiki/Seven_Wonders_of_the_Ancient_World" TargetMode="External"/><Relationship Id="rId11" Type="http://schemas.openxmlformats.org/officeDocument/2006/relationships/hyperlink" Target="http://en.wikipedia.org/wiki/Pyramid_of_Menkaure" TargetMode="External"/><Relationship Id="rId29" Type="http://schemas.openxmlformats.org/officeDocument/2006/relationships/hyperlink" Target="http://en.wikipedia.org/wiki/Egyptian_pyramids%23cite_note-5" TargetMode="External"/><Relationship Id="rId6" Type="http://schemas.openxmlformats.org/officeDocument/2006/relationships/hyperlink" Target="http://en.wikipedia.org/wiki/Template:Citation_needed" TargetMode="External"/><Relationship Id="rId16" Type="http://schemas.openxmlformats.org/officeDocument/2006/relationships/hyperlink" Target="http://en.wikipedia.org/wiki/Pyramid" TargetMode="External"/><Relationship Id="rId5" Type="http://schemas.openxmlformats.org/officeDocument/2006/relationships/hyperlink" Target="http://en.wikipedia.org/wiki/Wikipedia:Identifying_reliable_sources" TargetMode="External"/><Relationship Id="rId15" Type="http://schemas.openxmlformats.org/officeDocument/2006/relationships/hyperlink" Target="http://en.wikipedia.org/wiki/Egypt" TargetMode="External"/><Relationship Id="rId19" Type="http://schemas.openxmlformats.org/officeDocument/2006/relationships/hyperlink" Target="http://en.wikipedia.org/wiki/Pharaoh" TargetMode="External"/><Relationship Id="rId20" Type="http://schemas.openxmlformats.org/officeDocument/2006/relationships/hyperlink" Target="http://en.wikipedia.org/wiki/Old_Kingdom_of_Egypt" TargetMode="External"/><Relationship Id="rId22" Type="http://schemas.openxmlformats.org/officeDocument/2006/relationships/hyperlink" Target="http://en.wikipedia.org/wiki/Egyptian_pyramids%23cite_note-reuters1-2" TargetMode="External"/><Relationship Id="rId21" Type="http://schemas.openxmlformats.org/officeDocument/2006/relationships/hyperlink" Target="http://en.wikipedia.org/wiki/Middle_Kingdom_of_Egypt" TargetMode="External"/><Relationship Id="rId2" Type="http://schemas.openxmlformats.org/officeDocument/2006/relationships/hyperlink" Target="http://en.wikipedia.org/wiki/Wikipedia:Citing_sources%23Inline_citations" TargetMode="External"/></Relationships>
</file>

<file path=ppt/slides/_rels/slide5.xml.rels><?xml version="1.0" encoding="UTF-8" standalone="yes"?>
<Relationships xmlns="http://schemas.openxmlformats.org/package/2006/relationships"><Relationship Id="rId4" Type="http://schemas.openxmlformats.org/officeDocument/2006/relationships/hyperlink" Target="http://en.wikipedia.org/wiki/Seven_Wonders_of_the_Ancient_World"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8.gif"/></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4" Type="http://schemas.openxmlformats.org/officeDocument/2006/relationships/hyperlink" Target="http://en.wikipedia.org/wiki/3rd_millennium_BC" TargetMode="External"/><Relationship Id="rId4" Type="http://schemas.openxmlformats.org/officeDocument/2006/relationships/hyperlink" Target="http://en.wikipedia.org/wiki/Giza_Plateau" TargetMode="External"/><Relationship Id="rId7" Type="http://schemas.openxmlformats.org/officeDocument/2006/relationships/hyperlink" Target="http://en.wikipedia.org/wiki/Cairo" TargetMode="External"/><Relationship Id="rId11" Type="http://schemas.openxmlformats.org/officeDocument/2006/relationships/hyperlink" Target="http://en.wikipedia.org/wiki/Monumental_sculpture" TargetMode="External"/><Relationship Id="rId1" Type="http://schemas.openxmlformats.org/officeDocument/2006/relationships/slideLayout" Target="../slideLayouts/slideLayout2.xml"/><Relationship Id="rId6" Type="http://schemas.openxmlformats.org/officeDocument/2006/relationships/hyperlink" Target="http://en.wikipedia.org/wiki/Nile" TargetMode="External"/><Relationship Id="rId8" Type="http://schemas.openxmlformats.org/officeDocument/2006/relationships/hyperlink" Target="http://en.wikipedia.org/wiki/Egypt" TargetMode="External"/><Relationship Id="rId13" Type="http://schemas.openxmlformats.org/officeDocument/2006/relationships/hyperlink" Target="http://en.wikipedia.org/wiki/Old_Kingdom" TargetMode="External"/><Relationship Id="rId10" Type="http://schemas.openxmlformats.org/officeDocument/2006/relationships/hyperlink" Target="http://en.wikipedia.org/wiki/Great_Sphinx_of_Giza%23cite_note-Emporis-0" TargetMode="External"/><Relationship Id="rId5" Type="http://schemas.openxmlformats.org/officeDocument/2006/relationships/hyperlink" Target="http://en.wikipedia.org/wiki/Giza" TargetMode="External"/><Relationship Id="rId15" Type="http://schemas.openxmlformats.org/officeDocument/2006/relationships/hyperlink" Target="http://en.wikipedia.org/wiki/Great_Sphinx_of_Giza%23cite_note-1" TargetMode="External"/><Relationship Id="rId12" Type="http://schemas.openxmlformats.org/officeDocument/2006/relationships/hyperlink" Target="http://en.wikipedia.org/wiki/Ancient_Egypt" TargetMode="External"/><Relationship Id="rId2" Type="http://schemas.openxmlformats.org/officeDocument/2006/relationships/hyperlink" Target="http://en.wikipedia.org/wiki/Statue" TargetMode="External"/><Relationship Id="rId9" Type="http://schemas.openxmlformats.org/officeDocument/2006/relationships/hyperlink" Target="http://en.wikipedia.org/wiki/Monolith" TargetMode="External"/><Relationship Id="rId3" Type="http://schemas.openxmlformats.org/officeDocument/2006/relationships/hyperlink" Target="http://en.wikipedia.org/wiki/Lion"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giza-pyramid-of-cheops-egy109.jpg"/>
          <p:cNvPicPr>
            <a:picLocks noChangeAspect="1"/>
          </p:cNvPicPr>
          <p:nvPr/>
        </p:nvPicPr>
        <p:blipFill>
          <a:blip r:embed="rId3"/>
          <a:stretch>
            <a:fillRect/>
          </a:stretch>
        </p:blipFill>
        <p:spPr>
          <a:xfrm>
            <a:off x="228600" y="304801"/>
            <a:ext cx="8485094" cy="6553200"/>
          </a:xfrm>
          <a:prstGeom prst="rect">
            <a:avLst/>
          </a:prstGeom>
        </p:spPr>
      </p:pic>
      <p:pic>
        <p:nvPicPr>
          <p:cNvPr id="5" name="Picture 4" descr="Red_Pyramid_with_camel,_tb_n110400.jpg"/>
          <p:cNvPicPr>
            <a:picLocks noChangeAspect="1"/>
          </p:cNvPicPr>
          <p:nvPr/>
        </p:nvPicPr>
        <p:blipFill>
          <a:blip r:embed="rId4"/>
          <a:stretch>
            <a:fillRect/>
          </a:stretch>
        </p:blipFill>
        <p:spPr>
          <a:xfrm flipH="1">
            <a:off x="-5549154" y="-372036"/>
            <a:ext cx="2729754" cy="1819836"/>
          </a:xfrm>
          <a:prstGeom prst="rect">
            <a:avLst/>
          </a:prstGeom>
        </p:spPr>
      </p:pic>
      <p:sp>
        <p:nvSpPr>
          <p:cNvPr id="2" name="Title 1"/>
          <p:cNvSpPr>
            <a:spLocks noGrp="1"/>
          </p:cNvSpPr>
          <p:nvPr>
            <p:ph type="ctrTitle"/>
          </p:nvPr>
        </p:nvSpPr>
        <p:spPr/>
        <p:txBody>
          <a:bodyPr>
            <a:normAutofit/>
          </a:bodyPr>
          <a:lstStyle/>
          <a:p>
            <a:r>
              <a:rPr lang="en-US" smtClean="0"/>
              <a:t>EGYPTIAN PYRAMID          </a:t>
            </a:r>
            <a:endParaRPr lang="en-US" dirty="0"/>
          </a:p>
        </p:txBody>
      </p:sp>
      <p:sp>
        <p:nvSpPr>
          <p:cNvPr id="3" name="Subtitle 2"/>
          <p:cNvSpPr>
            <a:spLocks noGrp="1"/>
          </p:cNvSpPr>
          <p:nvPr>
            <p:ph type="subTitle" idx="1"/>
          </p:nvPr>
        </p:nvSpPr>
        <p:spPr/>
        <p:txBody>
          <a:bodyPr/>
          <a:lstStyle/>
          <a:p>
            <a:r>
              <a:rPr lang="en-US" dirty="0" smtClean="0"/>
              <a:t>by Bianka severin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information about king tut </a:t>
            </a:r>
            <a:br>
              <a:rPr lang="en-US" dirty="0" smtClean="0"/>
            </a:br>
            <a:endParaRPr lang="en-US" dirty="0"/>
          </a:p>
        </p:txBody>
      </p:sp>
      <p:sp>
        <p:nvSpPr>
          <p:cNvPr id="5" name="Rectangle 4"/>
          <p:cNvSpPr/>
          <p:nvPr/>
        </p:nvSpPr>
        <p:spPr>
          <a:xfrm>
            <a:off x="5181600" y="294912"/>
            <a:ext cx="2286000" cy="338554"/>
          </a:xfrm>
          <a:prstGeom prst="rect">
            <a:avLst/>
          </a:prstGeom>
        </p:spPr>
        <p:txBody>
          <a:bodyPr>
            <a:spAutoFit/>
          </a:bodyPr>
          <a:lstStyle/>
          <a:p>
            <a:pPr algn="ctr"/>
            <a:r>
              <a:rPr lang="en-US" sz="1600" dirty="0" smtClean="0">
                <a:latin typeface="Times-Roman"/>
              </a:rPr>
              <a:t>	 </a:t>
            </a:r>
            <a:endParaRPr lang="en-US" sz="1600" b="1" i="1" dirty="0" smtClean="0">
              <a:solidFill>
                <a:srgbClr val="FFFFFF"/>
              </a:solidFill>
              <a:latin typeface="Times-Roman"/>
            </a:endParaRPr>
          </a:p>
        </p:txBody>
      </p:sp>
      <p:sp>
        <p:nvSpPr>
          <p:cNvPr id="6" name="Rectangle 5"/>
          <p:cNvSpPr/>
          <p:nvPr/>
        </p:nvSpPr>
        <p:spPr>
          <a:xfrm>
            <a:off x="2438400" y="2421126"/>
            <a:ext cx="2286000" cy="4031873"/>
          </a:xfrm>
          <a:prstGeom prst="rect">
            <a:avLst/>
          </a:prstGeom>
        </p:spPr>
        <p:txBody>
          <a:bodyPr>
            <a:spAutoFit/>
          </a:bodyPr>
          <a:lstStyle/>
          <a:p>
            <a:r>
              <a:rPr lang="en-US" sz="1600" b="1" dirty="0" smtClean="0">
                <a:latin typeface="Times-Roman"/>
              </a:rPr>
              <a:t>On November 26, 1922, Howard Carter made archaeological history by unearthing the first Egyptian </a:t>
            </a:r>
            <a:r>
              <a:rPr lang="en-US" sz="1600" b="1" dirty="0" err="1" smtClean="0">
                <a:latin typeface="Times-Roman"/>
              </a:rPr>
              <a:t>pharaonic</a:t>
            </a:r>
            <a:r>
              <a:rPr lang="en-US" sz="1600" b="1" dirty="0" smtClean="0">
                <a:latin typeface="Times-Roman"/>
              </a:rPr>
              <a:t> tomb that still contained most of its treasures. Still, even this tomb had been robbed in antiquity, although the the robbery attempt was apparently thwarted before the thieves could make away with most of the treasure.  </a:t>
            </a:r>
            <a:endParaRPr lang="en-US" dirty="0"/>
          </a:p>
        </p:txBody>
      </p:sp>
      <p:sp>
        <p:nvSpPr>
          <p:cNvPr id="7" name="Content Placeholder 6"/>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27998"/>
            <a:ext cx="7824788" cy="1323041"/>
          </a:xfrm>
        </p:spPr>
        <p:txBody>
          <a:bodyPr/>
          <a:lstStyle/>
          <a:p>
            <a:r>
              <a:rPr lang="en-US" b="1" dirty="0" smtClean="0">
                <a:latin typeface="Times-Roman"/>
              </a:rPr>
              <a:t>.</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latin typeface="Times-Roman"/>
              </a:rPr>
              <a:t>The Egyptian Pyramids are colossal structures used by the ancient world for religious purposes. The largest and most remarkable of the pyramids occur in several groups  on the west side of the Nile extending for a distance of twenty five miles reaching as far as Cairo (the capital city). The are built from hard limestone and large blocks of limestone, especially on the outside surface. They date from 3000 BC to 2300 BC. Great skill was needed to quarry these large blocks, transport them  and then place them in position. The Ancient Egyptians were very well </a:t>
            </a:r>
            <a:r>
              <a:rPr lang="en-US" dirty="0" err="1" smtClean="0">
                <a:latin typeface="Times-Roman"/>
              </a:rPr>
              <a:t>organised</a:t>
            </a:r>
            <a:r>
              <a:rPr lang="en-US" dirty="0" smtClean="0">
                <a:latin typeface="Times-Roman"/>
              </a:rPr>
              <a:t> and they required a good understanding of </a:t>
            </a:r>
            <a:r>
              <a:rPr lang="en-US" i="1" dirty="0" smtClean="0">
                <a:solidFill>
                  <a:srgbClr val="72120E"/>
                </a:solidFill>
                <a:latin typeface="Times-Roman"/>
              </a:rPr>
              <a:t>technology, science and mathematics to enable them to build what has become known as one of the wonders of the ancient world.			</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a:t>
            </a:r>
            <a:r>
              <a:rPr lang="en-US" smtClean="0"/>
              <a:t>abou</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	This article </a:t>
            </a:r>
            <a:r>
              <a:rPr lang="en-US" b="1" dirty="0" smtClean="0"/>
              <a:t>needs additional </a:t>
            </a:r>
            <a:r>
              <a:rPr lang="en-US" b="1" dirty="0" smtClean="0">
                <a:hlinkClick r:id="rId2"/>
              </a:rPr>
              <a:t>citations for </a:t>
            </a:r>
            <a:r>
              <a:rPr lang="en-US" b="1" dirty="0" smtClean="0">
                <a:hlinkClick r:id="rId3"/>
              </a:rPr>
              <a:t>verification.Please help </a:t>
            </a:r>
            <a:r>
              <a:rPr lang="en-US" b="1" dirty="0" smtClean="0">
                <a:hlinkClick r:id="rId4"/>
              </a:rPr>
              <a:t>improve this article by adding </a:t>
            </a:r>
            <a:r>
              <a:rPr lang="en-US" b="1" dirty="0" smtClean="0">
                <a:hlinkClick r:id="rId5"/>
              </a:rPr>
              <a:t>reliable references. Unsourced material may be </a:t>
            </a:r>
            <a:r>
              <a:rPr lang="en-US" b="1" dirty="0" smtClean="0">
                <a:hlinkClick r:id="rId6"/>
              </a:rPr>
              <a:t>challenged and </a:t>
            </a:r>
            <a:r>
              <a:rPr lang="en-US" b="1" dirty="0" smtClean="0">
                <a:hlinkClick r:id="rId7"/>
              </a:rPr>
              <a:t>removed. </a:t>
            </a:r>
            <a:r>
              <a:rPr lang="en-US" b="1" i="1" dirty="0" smtClean="0">
                <a:hlinkClick r:id="rId7"/>
              </a:rPr>
              <a:t>(September 2009)	</a:t>
            </a:r>
          </a:p>
          <a:p>
            <a:r>
              <a:rPr lang="en-US" dirty="0" smtClean="0"/>
              <a:t>A view of the </a:t>
            </a:r>
            <a:r>
              <a:rPr lang="en-US" dirty="0" smtClean="0">
                <a:hlinkClick r:id="rId8"/>
              </a:rPr>
              <a:t>pyramids at Giza from the plateau to the south of the complex. From right to left are the </a:t>
            </a:r>
            <a:r>
              <a:rPr lang="en-US" dirty="0" smtClean="0">
                <a:hlinkClick r:id="rId9"/>
              </a:rPr>
              <a:t>Great Pyramid of Khufu, the </a:t>
            </a:r>
            <a:r>
              <a:rPr lang="en-US" dirty="0" smtClean="0">
                <a:hlinkClick r:id="rId10"/>
              </a:rPr>
              <a:t>Pyramid of Khafre and the </a:t>
            </a:r>
            <a:r>
              <a:rPr lang="en-US" dirty="0" smtClean="0">
                <a:hlinkClick r:id="rId11"/>
              </a:rPr>
              <a:t>Pyramid of Menkaure. The three smaller pyramids in the foreground are subsidiary structures associated with Menkaure's pyramid.</a:t>
            </a:r>
            <a:r>
              <a:rPr lang="en-US" b="1" dirty="0" smtClean="0">
                <a:hlinkClick r:id="rId11"/>
              </a:rPr>
              <a:t>Pyramidin </a:t>
            </a:r>
            <a:r>
              <a:rPr lang="en-US" b="1" dirty="0" smtClean="0">
                <a:hlinkClick r:id="rId12"/>
              </a:rPr>
              <a:t>hieroglyphs		</a:t>
            </a:r>
          </a:p>
          <a:p>
            <a:r>
              <a:rPr lang="en-US" dirty="0" smtClean="0"/>
              <a:t>		</a:t>
            </a:r>
          </a:p>
          <a:p>
            <a:r>
              <a:rPr lang="en-US" dirty="0" smtClean="0"/>
              <a:t>A view of the </a:t>
            </a:r>
            <a:r>
              <a:rPr lang="en-US" dirty="0" smtClean="0">
                <a:hlinkClick r:id="rId10"/>
              </a:rPr>
              <a:t>Pyramid of Khafre from the </a:t>
            </a:r>
            <a:r>
              <a:rPr lang="en-US" dirty="0" smtClean="0">
                <a:hlinkClick r:id="rId13"/>
              </a:rPr>
              <a:t>Sphinx.The </a:t>
            </a:r>
            <a:r>
              <a:rPr lang="en-US" b="1" dirty="0" smtClean="0">
                <a:hlinkClick r:id="rId13"/>
              </a:rPr>
              <a:t>Egyptian pyramids are ancient </a:t>
            </a:r>
            <a:r>
              <a:rPr lang="en-US" b="1" dirty="0" smtClean="0">
                <a:hlinkClick r:id="rId14"/>
              </a:rPr>
              <a:t>pyramid-shaped masonry structures located in </a:t>
            </a:r>
            <a:r>
              <a:rPr lang="en-US" b="1" dirty="0" smtClean="0">
                <a:hlinkClick r:id="rId15"/>
              </a:rPr>
              <a:t>Egypt.There are 138 </a:t>
            </a:r>
            <a:r>
              <a:rPr lang="en-US" b="1" dirty="0" smtClean="0">
                <a:hlinkClick r:id="rId16"/>
              </a:rPr>
              <a:t>pyramids discovered in Egypt as of 2008.</a:t>
            </a:r>
            <a:r>
              <a:rPr lang="en-US" b="1" dirty="0" smtClean="0">
                <a:hlinkClick r:id="rId17"/>
              </a:rPr>
              <a:t>[1]</a:t>
            </a:r>
            <a:r>
              <a:rPr lang="en-US" b="1" dirty="0" smtClean="0">
                <a:hlinkClick r:id="rId18"/>
              </a:rPr>
              <a:t>[2] Most were built as tombs for the country's </a:t>
            </a:r>
            <a:r>
              <a:rPr lang="en-US" b="1" dirty="0" smtClean="0">
                <a:hlinkClick r:id="rId19"/>
              </a:rPr>
              <a:t>Pharaohs and their consorts during the </a:t>
            </a:r>
            <a:r>
              <a:rPr lang="en-US" b="1" dirty="0" smtClean="0">
                <a:hlinkClick r:id="rId20"/>
              </a:rPr>
              <a:t>Old and </a:t>
            </a:r>
            <a:r>
              <a:rPr lang="en-US" b="1" dirty="0" smtClean="0">
                <a:hlinkClick r:id="rId21"/>
              </a:rPr>
              <a:t>Middle Kingdom periods.</a:t>
            </a:r>
            <a:r>
              <a:rPr lang="en-US" b="1" dirty="0" smtClean="0">
                <a:hlinkClick r:id="rId22"/>
              </a:rPr>
              <a:t>[3]</a:t>
            </a:r>
            <a:r>
              <a:rPr lang="en-US" b="1" dirty="0" smtClean="0">
                <a:hlinkClick r:id="rId23"/>
              </a:rPr>
              <a:t>[4] </a:t>
            </a:r>
            <a:r>
              <a:rPr lang="en-US" b="1" dirty="0" smtClean="0">
                <a:hlinkClick r:id="rId24"/>
              </a:rPr>
              <a:t>[5]The earliest known Egyptian pyramid is the </a:t>
            </a:r>
            <a:r>
              <a:rPr lang="en-US" b="1" dirty="0" smtClean="0">
                <a:hlinkClick r:id="rId25"/>
              </a:rPr>
              <a:t>Pyramid of Djoser (constructed 2630 BCE–2611 BCE) which was built during the </a:t>
            </a:r>
            <a:r>
              <a:rPr lang="en-US" b="1" dirty="0" smtClean="0">
                <a:hlinkClick r:id="rId26"/>
              </a:rPr>
              <a:t>third dynasty. This pyramid and its surrounding complex were designed by the architect </a:t>
            </a:r>
            <a:r>
              <a:rPr lang="en-US" b="1" dirty="0" smtClean="0">
                <a:hlinkClick r:id="rId27"/>
              </a:rPr>
              <a:t>Imhotep, and are generally considered to be the world's oldest monumental structures constructed of dressed masonry.The best known Egyptian pyramids are those found at </a:t>
            </a:r>
            <a:r>
              <a:rPr lang="en-US" b="1" dirty="0" smtClean="0">
                <a:hlinkClick r:id="rId8"/>
              </a:rPr>
              <a:t>Giza, on the outskirts of </a:t>
            </a:r>
            <a:r>
              <a:rPr lang="en-US" b="1" dirty="0" smtClean="0">
                <a:hlinkClick r:id="rId28"/>
              </a:rPr>
              <a:t>Cairo. Several of the Giza pyramids are counted among the largest structures ever built.</a:t>
            </a:r>
            <a:r>
              <a:rPr lang="en-US" b="1" dirty="0" smtClean="0">
                <a:hlinkClick r:id="rId29"/>
              </a:rPr>
              <a:t>[6]The </a:t>
            </a:r>
            <a:r>
              <a:rPr lang="en-US" b="1" dirty="0" smtClean="0">
                <a:hlinkClick r:id="rId9"/>
              </a:rPr>
              <a:t>Pyramid of Khufu at Giza is the largest Egyptian pyramid. It is the only one of the </a:t>
            </a:r>
            <a:r>
              <a:rPr lang="en-US" b="1" dirty="0" smtClean="0">
                <a:hlinkClick r:id="rId30"/>
              </a:rPr>
              <a:t>Seven Wonders of the Ancient World still in existence.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king_tut.gif"/>
          <p:cNvPicPr>
            <a:picLocks noChangeAspect="1"/>
          </p:cNvPicPr>
          <p:nvPr/>
        </p:nvPicPr>
        <p:blipFill>
          <a:blip r:embed="rId3"/>
          <a:stretch>
            <a:fillRect/>
          </a:stretch>
        </p:blipFill>
        <p:spPr>
          <a:xfrm>
            <a:off x="0" y="-304800"/>
            <a:ext cx="9144000" cy="6705600"/>
          </a:xfrm>
          <a:prstGeom prst="rect">
            <a:avLst/>
          </a:prstGeom>
        </p:spPr>
      </p:pic>
      <p:sp>
        <p:nvSpPr>
          <p:cNvPr id="4" name="Rectangle 3"/>
          <p:cNvSpPr/>
          <p:nvPr/>
        </p:nvSpPr>
        <p:spPr>
          <a:xfrm>
            <a:off x="6489700" y="-1810738"/>
            <a:ext cx="2286000" cy="292388"/>
          </a:xfrm>
          <a:prstGeom prst="rect">
            <a:avLst/>
          </a:prstGeom>
        </p:spPr>
        <p:txBody>
          <a:bodyPr>
            <a:spAutoFit/>
          </a:bodyPr>
          <a:lstStyle/>
          <a:p>
            <a:r>
              <a:rPr lang="en-US" sz="1300" b="1" dirty="0" smtClean="0">
                <a:solidFill>
                  <a:srgbClr val="142EB3"/>
                </a:solidFill>
                <a:latin typeface="Helvetica"/>
                <a:hlinkClick r:id="rId4"/>
              </a:rPr>
              <a:t>existence.</a:t>
            </a:r>
            <a:endParaRPr lang="en-US" dirty="0"/>
          </a:p>
        </p:txBody>
      </p:sp>
      <p:sp>
        <p:nvSpPr>
          <p:cNvPr id="7" name="Title 6"/>
          <p:cNvSpPr>
            <a:spLocks noGrp="1"/>
          </p:cNvSpPr>
          <p:nvPr>
            <p:ph type="title"/>
          </p:nvPr>
        </p:nvSpPr>
        <p:spPr/>
        <p:txBody>
          <a:bodyPr/>
          <a:lstStyle/>
          <a:p>
            <a:r>
              <a:rPr lang="en-US" dirty="0" smtClean="0"/>
              <a:t>King tut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 SPHIX</a:t>
            </a:r>
            <a:br>
              <a:rPr lang="en-US" dirty="0" smtClean="0"/>
            </a:br>
            <a:endParaRPr lang="en-US" dirty="0"/>
          </a:p>
        </p:txBody>
      </p:sp>
      <p:pic>
        <p:nvPicPr>
          <p:cNvPr id="4" name="Content Placeholder 3" descr="great-sphynx.jpg"/>
          <p:cNvPicPr>
            <a:picLocks noGrp="1" noChangeAspect="1"/>
          </p:cNvPicPr>
          <p:nvPr>
            <p:ph idx="1"/>
          </p:nvPr>
        </p:nvPicPr>
        <p:blipFill>
          <a:blip r:embed="rId2"/>
          <a:stretch>
            <a:fillRect/>
          </a:stretch>
        </p:blipFill>
        <p:spPr>
          <a:xfrm>
            <a:off x="1" y="1981200"/>
            <a:ext cx="9144000" cy="4876799"/>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accel="50000" decel="50000" fill="hold" grpId="0" nodeType="clickEffect">
                                  <p:stCondLst>
                                    <p:cond delay="0"/>
                                  </p:stCondLst>
                                  <p:iterate type="lt">
                                    <p:tmPct val="0"/>
                                  </p:iterate>
                                  <p:childTnLst>
                                    <p:anim calcmode="lin" valueType="num">
                                      <p:cBhvr additive="base">
                                        <p:cTn id="6" dur="500"/>
                                        <p:tgtEl>
                                          <p:spTgt spid="2"/>
                                        </p:tgtEl>
                                        <p:attrNameLst>
                                          <p:attrName>ppt_x</p:attrName>
                                        </p:attrNameLst>
                                      </p:cBhvr>
                                      <p:tavLst>
                                        <p:tav tm="0">
                                          <p:val>
                                            <p:strVal val="ppt_x"/>
                                          </p:val>
                                        </p:tav>
                                        <p:tav tm="100000">
                                          <p:val>
                                            <p:strVal val="ppt_x"/>
                                          </p:val>
                                        </p:tav>
                                      </p:tavLst>
                                    </p:anim>
                                    <p:anim calcmode="lin" valueType="num">
                                      <p:cBhvr additive="base">
                                        <p:cTn id="7" dur="500"/>
                                        <p:tgtEl>
                                          <p:spTgt spid="2"/>
                                        </p:tgtEl>
                                        <p:attrNameLst>
                                          <p:attrName>ppt_y</p:attrName>
                                        </p:attrNameLst>
                                      </p:cBhvr>
                                      <p:tavLst>
                                        <p:tav tm="0">
                                          <p:val>
                                            <p:strVal val="ppt_y"/>
                                          </p:val>
                                        </p:tav>
                                        <p:tav tm="100000">
                                          <p:val>
                                            <p:strVal val="1+ppt_h/2"/>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34" presetClass="emph" presetSubtype="0" fill="hold" grpId="1" nodeType="clickEffect">
                                  <p:stCondLst>
                                    <p:cond delay="0"/>
                                  </p:stCondLst>
                                  <p:iterate type="lt">
                                    <p:tmPct val="10000"/>
                                  </p:iterate>
                                  <p:childTnLst>
                                    <p:animMotion origin="layout" path="M 0.0 0.0 L 0.0 -0.07213" pathEditMode="relative" ptsTypes="">
                                      <p:cBhvr>
                                        <p:cTn id="12" dur="250" accel="50000" decel="50000" autoRev="1" fill="hold">
                                          <p:stCondLst>
                                            <p:cond delay="0"/>
                                          </p:stCondLst>
                                        </p:cTn>
                                        <p:tgtEl>
                                          <p:spTgt spid="2"/>
                                        </p:tgtEl>
                                        <p:attrNameLst>
                                          <p:attrName>ppt_x</p:attrName>
                                          <p:attrName>ppt_y</p:attrName>
                                        </p:attrNameLst>
                                      </p:cBhvr>
                                    </p:animMotion>
                                    <p:animRot by="1500000">
                                      <p:cBhvr>
                                        <p:cTn id="13" dur="125" fill="hold">
                                          <p:stCondLst>
                                            <p:cond delay="0"/>
                                          </p:stCondLst>
                                        </p:cTn>
                                        <p:tgtEl>
                                          <p:spTgt spid="2"/>
                                        </p:tgtEl>
                                        <p:attrNameLst>
                                          <p:attrName>r</p:attrName>
                                        </p:attrNameLst>
                                      </p:cBhvr>
                                    </p:animRot>
                                    <p:animRot by="-1500000">
                                      <p:cBhvr>
                                        <p:cTn id="14" dur="125" fill="hold">
                                          <p:stCondLst>
                                            <p:cond delay="125"/>
                                          </p:stCondLst>
                                        </p:cTn>
                                        <p:tgtEl>
                                          <p:spTgt spid="2"/>
                                        </p:tgtEl>
                                        <p:attrNameLst>
                                          <p:attrName>r</p:attrName>
                                        </p:attrNameLst>
                                      </p:cBhvr>
                                    </p:animRot>
                                    <p:animRot by="-1500000">
                                      <p:cBhvr>
                                        <p:cTn id="15" dur="125" fill="hold">
                                          <p:stCondLst>
                                            <p:cond delay="250"/>
                                          </p:stCondLst>
                                        </p:cTn>
                                        <p:tgtEl>
                                          <p:spTgt spid="2"/>
                                        </p:tgtEl>
                                        <p:attrNameLst>
                                          <p:attrName>r</p:attrName>
                                        </p:attrNameLst>
                                      </p:cBhvr>
                                    </p:animRot>
                                    <p:animRot by="1500000">
                                      <p:cBhvr>
                                        <p:cTn id="16" dur="125" fill="hold">
                                          <p:stCondLst>
                                            <p:cond delay="375"/>
                                          </p:stCondLst>
                                        </p:cTn>
                                        <p:tgtEl>
                                          <p:spTgt spid="2"/>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2" presetClass="exit" presetSubtype="4" accel="50000" decel="50000" fill="hold" grpId="2" nodeType="clickEffect">
                                  <p:stCondLst>
                                    <p:cond delay="0"/>
                                  </p:stCondLst>
                                  <p:iterate type="lt">
                                    <p:tmPct val="0"/>
                                  </p:iterate>
                                  <p:childTnLst>
                                    <p:anim calcmode="lin" valueType="num">
                                      <p:cBhvr additive="base">
                                        <p:cTn id="20" dur="500"/>
                                        <p:tgtEl>
                                          <p:spTgt spid="2"/>
                                        </p:tgtEl>
                                        <p:attrNameLst>
                                          <p:attrName>ppt_x</p:attrName>
                                        </p:attrNameLst>
                                      </p:cBhvr>
                                      <p:tavLst>
                                        <p:tav tm="0">
                                          <p:val>
                                            <p:strVal val="ppt_x"/>
                                          </p:val>
                                        </p:tav>
                                        <p:tav tm="100000">
                                          <p:val>
                                            <p:strVal val="ppt_x"/>
                                          </p:val>
                                        </p:tav>
                                      </p:tavLst>
                                    </p:anim>
                                    <p:anim calcmode="lin" valueType="num">
                                      <p:cBhvr additive="base">
                                        <p:cTn id="21" dur="500"/>
                                        <p:tgtEl>
                                          <p:spTgt spid="2"/>
                                        </p:tgtEl>
                                        <p:attrNameLst>
                                          <p:attrName>ppt_y</p:attrName>
                                        </p:attrNameLst>
                                      </p:cBhvr>
                                      <p:tavLst>
                                        <p:tav tm="0">
                                          <p:val>
                                            <p:strVal val="ppt_y"/>
                                          </p:val>
                                        </p:tav>
                                        <p:tav tm="100000">
                                          <p:val>
                                            <p:strVal val="1+ppt_h/2"/>
                                          </p:val>
                                        </p:tav>
                                      </p:tavLst>
                                    </p:anim>
                                    <p:set>
                                      <p:cBhvr>
                                        <p:cTn id="22" dur="1" fill="hold">
                                          <p:stCondLst>
                                            <p:cond delay="499"/>
                                          </p:stCondLst>
                                        </p:cTn>
                                        <p:tgtEl>
                                          <p:spTgt spid="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6" presetClass="emph" presetSubtype="0" fill="hold" grpId="3" nodeType="clickEffect">
                                  <p:stCondLst>
                                    <p:cond delay="0"/>
                                  </p:stCondLst>
                                  <p:iterate type="lt">
                                    <p:tmPct val="10000"/>
                                  </p:iterate>
                                  <p:childTnLst>
                                    <p:animScale>
                                      <p:cBhvr>
                                        <p:cTn id="26" dur="250" autoRev="1" fill="hold">
                                          <p:stCondLst>
                                            <p:cond delay="0"/>
                                          </p:stCondLst>
                                        </p:cTn>
                                        <p:tgtEl>
                                          <p:spTgt spid="2"/>
                                        </p:tgtEl>
                                      </p:cBhvr>
                                      <p:to x="80000" y="100000"/>
                                    </p:animScale>
                                    <p:anim by="(#ppt_w*0.10)" calcmode="lin" valueType="num">
                                      <p:cBhvr>
                                        <p:cTn id="27" dur="250" autoRev="1" fill="hold">
                                          <p:stCondLst>
                                            <p:cond delay="0"/>
                                          </p:stCondLst>
                                        </p:cTn>
                                        <p:tgtEl>
                                          <p:spTgt spid="2"/>
                                        </p:tgtEl>
                                        <p:attrNameLst>
                                          <p:attrName>ppt_x</p:attrName>
                                        </p:attrNameLst>
                                      </p:cBhvr>
                                    </p:anim>
                                    <p:anim by="(-#ppt_w*0.10)" calcmode="lin" valueType="num">
                                      <p:cBhvr>
                                        <p:cTn id="28" dur="250" autoRev="1" fill="hold">
                                          <p:stCondLst>
                                            <p:cond delay="0"/>
                                          </p:stCondLst>
                                        </p:cTn>
                                        <p:tgtEl>
                                          <p:spTgt spid="2"/>
                                        </p:tgtEl>
                                        <p:attrNameLst>
                                          <p:attrName>ppt_y</p:attrName>
                                        </p:attrNameLst>
                                      </p:cBhvr>
                                    </p:anim>
                                    <p:animRot by="-480000">
                                      <p:cBhvr>
                                        <p:cTn id="29" dur="250" autoRev="1" fill="hold">
                                          <p:stCondLst>
                                            <p:cond delay="0"/>
                                          </p:stCondLst>
                                        </p:cTn>
                                        <p:tgtEl>
                                          <p:spTgt spid="2"/>
                                        </p:tgtEl>
                                        <p:attrNameLst>
                                          <p:attrName>r</p:attrName>
                                        </p:attrNameLst>
                                      </p:cBhvr>
                                    </p:animRot>
                                  </p:childTnLst>
                                </p:cTn>
                              </p:par>
                            </p:childTnLst>
                          </p:cTn>
                        </p:par>
                      </p:childTnLst>
                    </p:cTn>
                  </p:par>
                  <p:par>
                    <p:cTn id="30" fill="hold">
                      <p:stCondLst>
                        <p:cond delay="indefinite"/>
                      </p:stCondLst>
                      <p:childTnLst>
                        <p:par>
                          <p:cTn id="31" fill="hold">
                            <p:stCondLst>
                              <p:cond delay="0"/>
                            </p:stCondLst>
                            <p:childTnLst>
                              <p:par>
                                <p:cTn id="32" presetID="16" presetClass="emph" presetSubtype="0" fill="hold" grpId="4" nodeType="clickEffect">
                                  <p:stCondLst>
                                    <p:cond delay="0"/>
                                  </p:stCondLst>
                                  <p:iterate type="lt">
                                    <p:tmPct val="4000"/>
                                  </p:iterate>
                                  <p:childTnLst>
                                    <p:set>
                                      <p:cBhvr override="childStyle">
                                        <p:cTn id="33" dur="500" fill="hold"/>
                                        <p:tgtEl>
                                          <p:spTgt spid="2"/>
                                        </p:tgtEl>
                                        <p:attrNameLst>
                                          <p:attrName>style.color</p:attrName>
                                        </p:attrNameLst>
                                      </p:cBhvr>
                                      <p:to>
                                        <p:clrVal>
                                          <a:schemeClr val="accent2"/>
                                        </p:clrVal>
                                      </p:to>
                                    </p:set>
                                    <p:set>
                                      <p:cBhvr>
                                        <p:cTn id="34" dur="500" fill="hold"/>
                                        <p:tgtEl>
                                          <p:spTgt spid="2"/>
                                        </p:tgtEl>
                                        <p:attrNameLst>
                                          <p:attrName>fillcolor</p:attrName>
                                        </p:attrNameLst>
                                      </p:cBhvr>
                                      <p:to>
                                        <p:clrVal>
                                          <a:schemeClr val="accent2"/>
                                        </p:clrVal>
                                      </p:to>
                                    </p:set>
                                    <p:set>
                                      <p:cBhvr>
                                        <p:cTn id="35" dur="500" fill="hold"/>
                                        <p:tgtEl>
                                          <p:spTgt spid="2"/>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35" presetClass="emph" presetSubtype="0" fill="hold" grpId="5" nodeType="clickEffect">
                                  <p:stCondLst>
                                    <p:cond delay="0"/>
                                  </p:stCondLst>
                                  <p:iterate type="lt">
                                    <p:tmPct val="0"/>
                                  </p:iterate>
                                  <p:childTnLst>
                                    <p:anim calcmode="discrete" valueType="str">
                                      <p:cBhvr>
                                        <p:cTn id="39" dur="1000" fill="hold"/>
                                        <p:tgtEl>
                                          <p:spTgt spid="2"/>
                                        </p:tgtEl>
                                        <p:attrNameLst>
                                          <p:attrName>style.visibility</p:attrName>
                                        </p:attrNameLst>
                                      </p:cBhvr>
                                      <p:tavLst>
                                        <p:tav tm="0">
                                          <p:val>
                                            <p:strVal val="hidden"/>
                                          </p:val>
                                        </p:tav>
                                        <p:tav tm="50000">
                                          <p:val>
                                            <p:strVal val="visible"/>
                                          </p:val>
                                        </p:tav>
                                      </p:tavLst>
                                    </p:anim>
                                  </p:childTnLst>
                                </p:cTn>
                              </p:par>
                            </p:childTnLst>
                          </p:cTn>
                        </p:par>
                      </p:childTnLst>
                    </p:cTn>
                  </p:par>
                  <p:par>
                    <p:cTn id="40" fill="hold">
                      <p:stCondLst>
                        <p:cond delay="indefinite"/>
                      </p:stCondLst>
                      <p:childTnLst>
                        <p:par>
                          <p:cTn id="41" fill="hold">
                            <p:stCondLst>
                              <p:cond delay="0"/>
                            </p:stCondLst>
                            <p:childTnLst>
                              <p:par>
                                <p:cTn id="42" presetID="34" presetClass="emph" presetSubtype="0" fill="hold" grpId="6" nodeType="clickEffect">
                                  <p:stCondLst>
                                    <p:cond delay="0"/>
                                  </p:stCondLst>
                                  <p:iterate type="lt">
                                    <p:tmPct val="10000"/>
                                  </p:iterate>
                                  <p:childTnLst>
                                    <p:animMotion origin="layout" path="M 0.0 0.0 L 0.0 -0.07213" pathEditMode="relative" ptsTypes="">
                                      <p:cBhvr>
                                        <p:cTn id="43" dur="250" accel="50000" decel="50000" autoRev="1" fill="hold">
                                          <p:stCondLst>
                                            <p:cond delay="0"/>
                                          </p:stCondLst>
                                        </p:cTn>
                                        <p:tgtEl>
                                          <p:spTgt spid="2"/>
                                        </p:tgtEl>
                                        <p:attrNameLst>
                                          <p:attrName>ppt_x</p:attrName>
                                          <p:attrName>ppt_y</p:attrName>
                                        </p:attrNameLst>
                                      </p:cBhvr>
                                    </p:animMotion>
                                    <p:animRot by="1500000">
                                      <p:cBhvr>
                                        <p:cTn id="44" dur="125" fill="hold">
                                          <p:stCondLst>
                                            <p:cond delay="0"/>
                                          </p:stCondLst>
                                        </p:cTn>
                                        <p:tgtEl>
                                          <p:spTgt spid="2"/>
                                        </p:tgtEl>
                                        <p:attrNameLst>
                                          <p:attrName>r</p:attrName>
                                        </p:attrNameLst>
                                      </p:cBhvr>
                                    </p:animRot>
                                    <p:animRot by="-1500000">
                                      <p:cBhvr>
                                        <p:cTn id="45" dur="125" fill="hold">
                                          <p:stCondLst>
                                            <p:cond delay="125"/>
                                          </p:stCondLst>
                                        </p:cTn>
                                        <p:tgtEl>
                                          <p:spTgt spid="2"/>
                                        </p:tgtEl>
                                        <p:attrNameLst>
                                          <p:attrName>r</p:attrName>
                                        </p:attrNameLst>
                                      </p:cBhvr>
                                    </p:animRot>
                                    <p:animRot by="-1500000">
                                      <p:cBhvr>
                                        <p:cTn id="46" dur="125" fill="hold">
                                          <p:stCondLst>
                                            <p:cond delay="250"/>
                                          </p:stCondLst>
                                        </p:cTn>
                                        <p:tgtEl>
                                          <p:spTgt spid="2"/>
                                        </p:tgtEl>
                                        <p:attrNameLst>
                                          <p:attrName>r</p:attrName>
                                        </p:attrNameLst>
                                      </p:cBhvr>
                                    </p:animRot>
                                    <p:animRot by="1500000">
                                      <p:cBhvr>
                                        <p:cTn id="47"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P spid="2" grpId="4"/>
      <p:bldP spid="2" grpId="5"/>
      <p:bldP spid="2" grpId="6"/>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about the great </a:t>
            </a:r>
            <a:r>
              <a:rPr lang="en-US" dirty="0" err="1" smtClean="0"/>
              <a:t>sphix</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latin typeface="Helvetica"/>
              </a:rPr>
              <a:t>The </a:t>
            </a:r>
            <a:r>
              <a:rPr lang="en-US" b="1" dirty="0" smtClean="0">
                <a:latin typeface="Helvetica"/>
              </a:rPr>
              <a:t>Great Sphinx of Giza is a </a:t>
            </a:r>
            <a:r>
              <a:rPr lang="en-US" b="1" dirty="0" smtClean="0">
                <a:solidFill>
                  <a:srgbClr val="1E46A9"/>
                </a:solidFill>
                <a:latin typeface="Helvetica"/>
                <a:hlinkClick r:id="rId2"/>
              </a:rPr>
              <a:t>statue of a reclining </a:t>
            </a:r>
            <a:r>
              <a:rPr lang="en-US" b="1" dirty="0" smtClean="0">
                <a:solidFill>
                  <a:srgbClr val="1E46A9"/>
                </a:solidFill>
                <a:latin typeface="Helvetica"/>
                <a:hlinkClick r:id="rId3"/>
              </a:rPr>
              <a:t>lion with a human head that stands on the </a:t>
            </a:r>
            <a:r>
              <a:rPr lang="en-US" b="1" dirty="0" smtClean="0">
                <a:solidFill>
                  <a:srgbClr val="1E46A9"/>
                </a:solidFill>
                <a:latin typeface="Helvetica"/>
                <a:hlinkClick r:id="rId4"/>
              </a:rPr>
              <a:t>Giza Plateau in </a:t>
            </a:r>
            <a:r>
              <a:rPr lang="en-US" b="1" dirty="0" smtClean="0">
                <a:solidFill>
                  <a:srgbClr val="1E46A9"/>
                </a:solidFill>
                <a:latin typeface="Helvetica"/>
                <a:hlinkClick r:id="rId5"/>
              </a:rPr>
              <a:t>Giza on the west bank of the </a:t>
            </a:r>
            <a:r>
              <a:rPr lang="en-US" b="1" dirty="0" smtClean="0">
                <a:solidFill>
                  <a:srgbClr val="0C0B7C"/>
                </a:solidFill>
                <a:latin typeface="Helvetica"/>
                <a:hlinkClick r:id="rId6"/>
              </a:rPr>
              <a:t>Nile, near modern-day </a:t>
            </a:r>
            <a:r>
              <a:rPr lang="en-US" b="1" dirty="0" smtClean="0">
                <a:solidFill>
                  <a:srgbClr val="1E46A9"/>
                </a:solidFill>
                <a:latin typeface="Helvetica"/>
                <a:hlinkClick r:id="rId7"/>
              </a:rPr>
              <a:t>Cairo, in </a:t>
            </a:r>
            <a:r>
              <a:rPr lang="en-US" b="1" dirty="0" smtClean="0">
                <a:solidFill>
                  <a:srgbClr val="1E46A9"/>
                </a:solidFill>
                <a:latin typeface="Helvetica"/>
                <a:hlinkClick r:id="rId8"/>
              </a:rPr>
              <a:t>Egypt. It is the largest </a:t>
            </a:r>
            <a:r>
              <a:rPr lang="en-US" b="1" dirty="0" smtClean="0">
                <a:solidFill>
                  <a:srgbClr val="1E46A9"/>
                </a:solidFill>
                <a:latin typeface="Helvetica"/>
                <a:hlinkClick r:id="rId9"/>
              </a:rPr>
              <a:t>monolith statue in the world, standing 73.5 metres (241 ft) long, 6 metres (20 ft) wide, and 20.22 m (66.34 ft) high.</a:t>
            </a:r>
            <a:r>
              <a:rPr lang="en-US" b="1" dirty="0" smtClean="0">
                <a:solidFill>
                  <a:srgbClr val="1E46A9"/>
                </a:solidFill>
                <a:latin typeface="Helvetica"/>
                <a:hlinkClick r:id="rId10"/>
              </a:rPr>
              <a:t>[1] It is the oldest known </a:t>
            </a:r>
            <a:r>
              <a:rPr lang="en-US" b="1" dirty="0" smtClean="0">
                <a:solidFill>
                  <a:srgbClr val="1E46A9"/>
                </a:solidFill>
                <a:latin typeface="Helvetica"/>
                <a:hlinkClick r:id="rId11"/>
              </a:rPr>
              <a:t>monumental sculpture, and is commonly believed to have been built by </a:t>
            </a:r>
            <a:r>
              <a:rPr lang="en-US" b="1" dirty="0" smtClean="0">
                <a:solidFill>
                  <a:srgbClr val="1E46A9"/>
                </a:solidFill>
                <a:latin typeface="Helvetica"/>
                <a:hlinkClick r:id="rId12"/>
              </a:rPr>
              <a:t>ancient Egyptians of </a:t>
            </a:r>
            <a:r>
              <a:rPr lang="en-US" b="1" dirty="0" smtClean="0">
                <a:solidFill>
                  <a:srgbClr val="1E46A9"/>
                </a:solidFill>
                <a:latin typeface="Helvetica"/>
                <a:hlinkClick r:id="rId13"/>
              </a:rPr>
              <a:t>Old Kingdom in </a:t>
            </a:r>
            <a:r>
              <a:rPr lang="en-US" b="1" dirty="0" smtClean="0">
                <a:solidFill>
                  <a:srgbClr val="1E46A9"/>
                </a:solidFill>
                <a:latin typeface="Helvetica"/>
                <a:hlinkClick r:id="rId14"/>
              </a:rPr>
              <a:t>2555 BC to 2532 BC.</a:t>
            </a:r>
            <a:r>
              <a:rPr lang="en-US" b="1" dirty="0" smtClean="0">
                <a:solidFill>
                  <a:srgbClr val="1E46A9"/>
                </a:solidFill>
                <a:latin typeface="Helvetica"/>
                <a:hlinkClick r:id="rId10"/>
              </a:rPr>
              <a:t>[1]</a:t>
            </a:r>
            <a:r>
              <a:rPr lang="en-US" b="1" dirty="0" smtClean="0">
                <a:solidFill>
                  <a:srgbClr val="1E46A9"/>
                </a:solidFill>
                <a:latin typeface="Helvetica"/>
                <a:hlinkClick r:id="rId15"/>
              </a:rPr>
              <a:t>[2]</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dex">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Codex.thmx</Template>
  <TotalTime>6849</TotalTime>
  <Words>634</Words>
  <Application>Microsoft Macintosh PowerPoint</Application>
  <PresentationFormat>On-screen Show (4:3)</PresentationFormat>
  <Paragraphs>19</Paragraphs>
  <Slides>7</Slides>
  <Notes>2</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Codex</vt:lpstr>
      <vt:lpstr>EGYPTIAN PYRAMID          </vt:lpstr>
      <vt:lpstr>information about king tut  </vt:lpstr>
      <vt:lpstr>.</vt:lpstr>
      <vt:lpstr>Information abou</vt:lpstr>
      <vt:lpstr>King tut</vt:lpstr>
      <vt:lpstr>THE GREAT SPHIX </vt:lpstr>
      <vt:lpstr>Information about the great sphix </vt:lpstr>
    </vt:vector>
  </TitlesOfParts>
  <Company/>
  <LinksUpToDate>false</LinksUpToDate>
  <SharedDoc>false</SharedDoc>
  <HyperlinksChanged>false</HyperlinksChanged>
  <AppVersion>12.0001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Egyptian pyramid</dc:title>
  <dc:creator>NYCDOE Schools</dc:creator>
  <cp:lastModifiedBy>NYCDOE Schools</cp:lastModifiedBy>
  <cp:revision>25</cp:revision>
  <dcterms:created xsi:type="dcterms:W3CDTF">2010-05-18T17:44:18Z</dcterms:created>
  <dcterms:modified xsi:type="dcterms:W3CDTF">2010-05-18T18:16:37Z</dcterms:modified>
</cp:coreProperties>
</file>